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88" r:id="rId2"/>
    <p:sldId id="290" r:id="rId3"/>
    <p:sldId id="289" r:id="rId4"/>
    <p:sldId id="28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BA1822-8710-4BE8-9CB7-5A7EDD8FCEA2}" type="datetimeFigureOut">
              <a:rPr lang="en-US" smtClean="0"/>
              <a:pPr/>
              <a:t>3/27/2019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6479B8-E69D-4004-A318-4A6B30B5369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D2C998-F57A-4F6E-B97E-2A3482C8EA9D}" type="datetime1">
              <a:rPr lang="en-US" smtClean="0"/>
              <a:pPr/>
              <a:t>3/27/2019</a:t>
            </a:fld>
            <a:endParaRPr lang="en-US"/>
          </a:p>
        </p:txBody>
      </p:sp>
      <p:sp>
        <p:nvSpPr>
          <p:cNvPr id="5" name="Footer Placeholder 4"/>
          <p:cNvSpPr>
            <a:spLocks noGrp="1"/>
          </p:cNvSpPr>
          <p:nvPr>
            <p:ph type="ftr" sz="quarter" idx="11"/>
          </p:nvPr>
        </p:nvSpPr>
        <p:spPr/>
        <p:txBody>
          <a:bodyPr/>
          <a:lstStyle/>
          <a:p>
            <a:r>
              <a:rPr lang="en-US" smtClean="0"/>
              <a:t>Food Standards – Mrs.R.Sakthi</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762DB2-BA7A-4CAF-8277-BB5D5CD6FD23}" type="datetime1">
              <a:rPr lang="en-US" smtClean="0"/>
              <a:pPr/>
              <a:t>3/27/2019</a:t>
            </a:fld>
            <a:endParaRPr lang="en-US"/>
          </a:p>
        </p:txBody>
      </p:sp>
      <p:sp>
        <p:nvSpPr>
          <p:cNvPr id="5" name="Footer Placeholder 4"/>
          <p:cNvSpPr>
            <a:spLocks noGrp="1"/>
          </p:cNvSpPr>
          <p:nvPr>
            <p:ph type="ftr" sz="quarter" idx="11"/>
          </p:nvPr>
        </p:nvSpPr>
        <p:spPr/>
        <p:txBody>
          <a:bodyPr/>
          <a:lstStyle/>
          <a:p>
            <a:r>
              <a:rPr lang="en-US" smtClean="0"/>
              <a:t>Food Standards – Mrs.R.Sakthi</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6217D4-4F8C-4E6A-9F69-A75D350DEF4D}" type="datetime1">
              <a:rPr lang="en-US" smtClean="0"/>
              <a:pPr/>
              <a:t>3/27/2019</a:t>
            </a:fld>
            <a:endParaRPr lang="en-US"/>
          </a:p>
        </p:txBody>
      </p:sp>
      <p:sp>
        <p:nvSpPr>
          <p:cNvPr id="5" name="Footer Placeholder 4"/>
          <p:cNvSpPr>
            <a:spLocks noGrp="1"/>
          </p:cNvSpPr>
          <p:nvPr>
            <p:ph type="ftr" sz="quarter" idx="11"/>
          </p:nvPr>
        </p:nvSpPr>
        <p:spPr/>
        <p:txBody>
          <a:bodyPr/>
          <a:lstStyle/>
          <a:p>
            <a:r>
              <a:rPr lang="en-US" smtClean="0"/>
              <a:t>Food Standards – Mrs.R.Sakthi</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5B712F-CF38-44BA-97A0-55D931042E4C}" type="datetime1">
              <a:rPr lang="en-US" smtClean="0"/>
              <a:pPr/>
              <a:t>3/27/2019</a:t>
            </a:fld>
            <a:endParaRPr lang="en-US"/>
          </a:p>
        </p:txBody>
      </p:sp>
      <p:sp>
        <p:nvSpPr>
          <p:cNvPr id="5" name="Footer Placeholder 4"/>
          <p:cNvSpPr>
            <a:spLocks noGrp="1"/>
          </p:cNvSpPr>
          <p:nvPr>
            <p:ph type="ftr" sz="quarter" idx="11"/>
          </p:nvPr>
        </p:nvSpPr>
        <p:spPr/>
        <p:txBody>
          <a:bodyPr/>
          <a:lstStyle/>
          <a:p>
            <a:r>
              <a:rPr lang="en-US" smtClean="0"/>
              <a:t>Food Standards – Mrs.R.Sakthi</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744752-69FA-491D-822F-B25A0868DAE0}" type="datetime1">
              <a:rPr lang="en-US" smtClean="0"/>
              <a:pPr/>
              <a:t>3/27/2019</a:t>
            </a:fld>
            <a:endParaRPr lang="en-US"/>
          </a:p>
        </p:txBody>
      </p:sp>
      <p:sp>
        <p:nvSpPr>
          <p:cNvPr id="5" name="Footer Placeholder 4"/>
          <p:cNvSpPr>
            <a:spLocks noGrp="1"/>
          </p:cNvSpPr>
          <p:nvPr>
            <p:ph type="ftr" sz="quarter" idx="11"/>
          </p:nvPr>
        </p:nvSpPr>
        <p:spPr/>
        <p:txBody>
          <a:bodyPr/>
          <a:lstStyle/>
          <a:p>
            <a:r>
              <a:rPr lang="en-US" smtClean="0"/>
              <a:t>Food Standards – Mrs.R.Sakthi</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3A4AD0-15CE-4948-B859-DD4326E83756}" type="datetime1">
              <a:rPr lang="en-US" smtClean="0"/>
              <a:pPr/>
              <a:t>3/27/2019</a:t>
            </a:fld>
            <a:endParaRPr lang="en-US"/>
          </a:p>
        </p:txBody>
      </p:sp>
      <p:sp>
        <p:nvSpPr>
          <p:cNvPr id="6" name="Footer Placeholder 5"/>
          <p:cNvSpPr>
            <a:spLocks noGrp="1"/>
          </p:cNvSpPr>
          <p:nvPr>
            <p:ph type="ftr" sz="quarter" idx="11"/>
          </p:nvPr>
        </p:nvSpPr>
        <p:spPr/>
        <p:txBody>
          <a:bodyPr/>
          <a:lstStyle/>
          <a:p>
            <a:r>
              <a:rPr lang="en-US" smtClean="0"/>
              <a:t>Food Standards – Mrs.R.Sakthi</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9F9262-B266-49AD-9C8E-2B07D4F3C78A}" type="datetime1">
              <a:rPr lang="en-US" smtClean="0"/>
              <a:pPr/>
              <a:t>3/27/2019</a:t>
            </a:fld>
            <a:endParaRPr lang="en-US"/>
          </a:p>
        </p:txBody>
      </p:sp>
      <p:sp>
        <p:nvSpPr>
          <p:cNvPr id="8" name="Footer Placeholder 7"/>
          <p:cNvSpPr>
            <a:spLocks noGrp="1"/>
          </p:cNvSpPr>
          <p:nvPr>
            <p:ph type="ftr" sz="quarter" idx="11"/>
          </p:nvPr>
        </p:nvSpPr>
        <p:spPr/>
        <p:txBody>
          <a:bodyPr/>
          <a:lstStyle/>
          <a:p>
            <a:r>
              <a:rPr lang="en-US" smtClean="0"/>
              <a:t>Food Standards – Mrs.R.Sakthi</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A35B0C-DEF6-43AF-9C3A-58C4E4DFE4FB}" type="datetime1">
              <a:rPr lang="en-US" smtClean="0"/>
              <a:pPr/>
              <a:t>3/27/2019</a:t>
            </a:fld>
            <a:endParaRPr lang="en-US"/>
          </a:p>
        </p:txBody>
      </p:sp>
      <p:sp>
        <p:nvSpPr>
          <p:cNvPr id="4" name="Footer Placeholder 3"/>
          <p:cNvSpPr>
            <a:spLocks noGrp="1"/>
          </p:cNvSpPr>
          <p:nvPr>
            <p:ph type="ftr" sz="quarter" idx="11"/>
          </p:nvPr>
        </p:nvSpPr>
        <p:spPr/>
        <p:txBody>
          <a:bodyPr/>
          <a:lstStyle/>
          <a:p>
            <a:r>
              <a:rPr lang="en-US" smtClean="0"/>
              <a:t>Food Standards – Mrs.R.Sakthi</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538977-D36B-4AD6-8A38-34C135FCABAE}" type="datetime1">
              <a:rPr lang="en-US" smtClean="0"/>
              <a:pPr/>
              <a:t>3/27/2019</a:t>
            </a:fld>
            <a:endParaRPr lang="en-US"/>
          </a:p>
        </p:txBody>
      </p:sp>
      <p:sp>
        <p:nvSpPr>
          <p:cNvPr id="3" name="Footer Placeholder 2"/>
          <p:cNvSpPr>
            <a:spLocks noGrp="1"/>
          </p:cNvSpPr>
          <p:nvPr>
            <p:ph type="ftr" sz="quarter" idx="11"/>
          </p:nvPr>
        </p:nvSpPr>
        <p:spPr/>
        <p:txBody>
          <a:bodyPr/>
          <a:lstStyle/>
          <a:p>
            <a:r>
              <a:rPr lang="en-US" smtClean="0"/>
              <a:t>Food Standards – Mrs.R.Sakthi</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42949-CD8E-4028-B494-8B838BAE9CF6}" type="datetime1">
              <a:rPr lang="en-US" smtClean="0"/>
              <a:pPr/>
              <a:t>3/27/2019</a:t>
            </a:fld>
            <a:endParaRPr lang="en-US"/>
          </a:p>
        </p:txBody>
      </p:sp>
      <p:sp>
        <p:nvSpPr>
          <p:cNvPr id="6" name="Footer Placeholder 5"/>
          <p:cNvSpPr>
            <a:spLocks noGrp="1"/>
          </p:cNvSpPr>
          <p:nvPr>
            <p:ph type="ftr" sz="quarter" idx="11"/>
          </p:nvPr>
        </p:nvSpPr>
        <p:spPr/>
        <p:txBody>
          <a:bodyPr/>
          <a:lstStyle/>
          <a:p>
            <a:r>
              <a:rPr lang="en-US" smtClean="0"/>
              <a:t>Food Standards – Mrs.R.Sakthi</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1022D9-C88A-483E-A3BD-932F3BA20B8F}" type="datetime1">
              <a:rPr lang="en-US" smtClean="0"/>
              <a:pPr/>
              <a:t>3/27/2019</a:t>
            </a:fld>
            <a:endParaRPr lang="en-US"/>
          </a:p>
        </p:txBody>
      </p:sp>
      <p:sp>
        <p:nvSpPr>
          <p:cNvPr id="6" name="Footer Placeholder 5"/>
          <p:cNvSpPr>
            <a:spLocks noGrp="1"/>
          </p:cNvSpPr>
          <p:nvPr>
            <p:ph type="ftr" sz="quarter" idx="11"/>
          </p:nvPr>
        </p:nvSpPr>
        <p:spPr/>
        <p:txBody>
          <a:bodyPr/>
          <a:lstStyle/>
          <a:p>
            <a:r>
              <a:rPr lang="en-US" smtClean="0"/>
              <a:t>Food Standards – Mrs.R.Sakthi</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A0F969-3423-4F18-A586-12A1ED709C29}" type="datetime1">
              <a:rPr lang="en-US" smtClean="0"/>
              <a:pPr/>
              <a:t>3/27/2019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Food Standards – Mrs.R.Sakthi</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2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image" Target="../media/image58.jpeg"/><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2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2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 Id="rId4" Type="http://schemas.openxmlformats.org/officeDocument/2006/relationships/image" Target="../media/image71.jpeg"/></Relationships>
</file>

<file path=ppt/slides/_rels/slide2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7.xml"/><Relationship Id="rId4" Type="http://schemas.openxmlformats.org/officeDocument/2006/relationships/image" Target="../media/image74.jpeg"/></Relationships>
</file>

<file path=ppt/slides/_rels/slide2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7.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667000"/>
            <a:ext cx="9144000" cy="1938992"/>
          </a:xfrm>
          <a:prstGeom prst="rect">
            <a:avLst/>
          </a:prstGeom>
          <a:noFill/>
        </p:spPr>
        <p:txBody>
          <a:bodyPr wrap="square" rtlCol="0">
            <a:spAutoFit/>
          </a:bodyPr>
          <a:lstStyle/>
          <a:p>
            <a:pPr algn="ctr"/>
            <a:r>
              <a:rPr lang="en-US" sz="2400" dirty="0" smtClean="0"/>
              <a:t>Mrs. R.SAKTHI</a:t>
            </a:r>
          </a:p>
          <a:p>
            <a:pPr algn="ctr"/>
            <a:r>
              <a:rPr lang="en-US" sz="2400" dirty="0" smtClean="0"/>
              <a:t>ASSOCIATE PROFESSOR </a:t>
            </a:r>
          </a:p>
          <a:p>
            <a:pPr algn="ctr"/>
            <a:r>
              <a:rPr lang="en-US" sz="2400" dirty="0" smtClean="0"/>
              <a:t>DEPARTMENT </a:t>
            </a:r>
            <a:r>
              <a:rPr lang="en-US" sz="2400" smtClean="0"/>
              <a:t>OF </a:t>
            </a:r>
            <a:r>
              <a:rPr lang="en-US" sz="2400" smtClean="0"/>
              <a:t>NUTRITION AND </a:t>
            </a:r>
            <a:r>
              <a:rPr lang="en-US" sz="2400" dirty="0" smtClean="0"/>
              <a:t>DIETETICS</a:t>
            </a:r>
          </a:p>
          <a:p>
            <a:pPr algn="ctr"/>
            <a:r>
              <a:rPr lang="en-US" sz="2400" dirty="0" smtClean="0"/>
              <a:t>SEETHALAKSHMI RAMASWAMI COLLEGE</a:t>
            </a:r>
          </a:p>
          <a:p>
            <a:pPr algn="ctr"/>
            <a:r>
              <a:rPr lang="en-US" sz="2400" dirty="0" smtClean="0"/>
              <a:t>TRICHY-2</a:t>
            </a:r>
            <a:endParaRPr lang="en-US" sz="2400" dirty="0"/>
          </a:p>
        </p:txBody>
      </p:sp>
      <p:pic>
        <p:nvPicPr>
          <p:cNvPr id="5" name="Picture 4"/>
          <p:cNvPicPr>
            <a:picLocks noChangeAspect="1" noChangeArrowheads="1"/>
          </p:cNvPicPr>
          <p:nvPr/>
        </p:nvPicPr>
        <p:blipFill>
          <a:blip r:embed="rId2"/>
          <a:srcRect/>
          <a:stretch>
            <a:fillRect/>
          </a:stretch>
        </p:blipFill>
        <p:spPr bwMode="auto">
          <a:xfrm>
            <a:off x="0" y="1"/>
            <a:ext cx="9191625" cy="1904999"/>
          </a:xfrm>
          <a:prstGeom prst="rect">
            <a:avLst/>
          </a:prstGeom>
          <a:noFill/>
          <a:ln w="9525">
            <a:noFill/>
            <a:miter lim="800000"/>
            <a:headEnd/>
            <a:tailEnd/>
          </a:ln>
          <a:effectLst/>
        </p:spPr>
      </p:pic>
      <p:sp>
        <p:nvSpPr>
          <p:cNvPr id="7" name="Footer Placeholder 6"/>
          <p:cNvSpPr>
            <a:spLocks noGrp="1"/>
          </p:cNvSpPr>
          <p:nvPr>
            <p:ph type="ftr" sz="quarter" idx="11"/>
          </p:nvPr>
        </p:nvSpPr>
        <p:spPr/>
        <p:txBody>
          <a:bodyPr/>
          <a:lstStyle/>
          <a:p>
            <a:r>
              <a:rPr lang="en-US" dirty="0" smtClean="0"/>
              <a:t>Food Standards – </a:t>
            </a:r>
            <a:r>
              <a:rPr lang="en-US" dirty="0" err="1" smtClean="0"/>
              <a:t>Mrs.R.Sakthi</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533400"/>
            <a:ext cx="4495800" cy="369332"/>
          </a:xfrm>
          <a:prstGeom prst="rect">
            <a:avLst/>
          </a:prstGeom>
          <a:noFill/>
        </p:spPr>
        <p:txBody>
          <a:bodyPr wrap="square" rtlCol="0">
            <a:spAutoFit/>
          </a:bodyPr>
          <a:lstStyle/>
          <a:p>
            <a:r>
              <a:rPr lang="en-US" b="1" dirty="0" smtClean="0"/>
              <a:t>		COFFEE</a:t>
            </a:r>
            <a:endParaRPr lang="en-US" b="1" dirty="0"/>
          </a:p>
        </p:txBody>
      </p:sp>
      <p:pic>
        <p:nvPicPr>
          <p:cNvPr id="3" name="Picture 2" descr="http://t3.gstatic.com/images?q=tbn:ANd9GcT32OCMfmximRqs80yrRo1H9wj8p3MgbeUlI51SJXF0tlNlfjdEiQ"/>
          <p:cNvPicPr/>
          <p:nvPr/>
        </p:nvPicPr>
        <p:blipFill>
          <a:blip r:embed="rId2"/>
          <a:srcRect/>
          <a:stretch>
            <a:fillRect/>
          </a:stretch>
        </p:blipFill>
        <p:spPr bwMode="auto">
          <a:xfrm>
            <a:off x="381000" y="990600"/>
            <a:ext cx="1676400" cy="1257300"/>
          </a:xfrm>
          <a:prstGeom prst="rect">
            <a:avLst/>
          </a:prstGeom>
          <a:noFill/>
          <a:ln w="9525">
            <a:noFill/>
            <a:miter lim="800000"/>
            <a:headEnd/>
            <a:tailEnd/>
          </a:ln>
        </p:spPr>
      </p:pic>
      <p:sp>
        <p:nvSpPr>
          <p:cNvPr id="5121" name="Rectangle 1"/>
          <p:cNvSpPr>
            <a:spLocks noChangeArrowheads="1"/>
          </p:cNvSpPr>
          <p:nvPr/>
        </p:nvSpPr>
        <p:spPr bwMode="auto">
          <a:xfrm>
            <a:off x="304800" y="2362200"/>
            <a:ext cx="20574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rgbClr val="222222"/>
                </a:solidFill>
                <a:effectLst/>
                <a:latin typeface="Arial" pitchFamily="34" charset="0"/>
                <a:ea typeface="Times New Roman" pitchFamily="18" charset="0"/>
                <a:cs typeface="Arial" pitchFamily="34" charset="0"/>
              </a:rPr>
              <a:t>Coffea</a:t>
            </a:r>
            <a:r>
              <a:rPr kumimoji="0" lang="en-US" sz="16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 Arabica</a:t>
            </a:r>
            <a:endParaRPr kumimoji="0" lang="en-US" sz="1600" b="0" i="0" u="none" strike="noStrike" cap="none" normalizeH="0" baseline="0" dirty="0" smtClean="0">
              <a:ln>
                <a:noFill/>
              </a:ln>
              <a:solidFill>
                <a:schemeClr val="tx1"/>
              </a:solidFill>
              <a:effectLst/>
              <a:latin typeface="Arial" pitchFamily="34" charset="0"/>
            </a:endParaRPr>
          </a:p>
        </p:txBody>
      </p:sp>
      <p:pic>
        <p:nvPicPr>
          <p:cNvPr id="5" name="Picture 4" descr="http://t2.gstatic.com/images?q=tbn:ANd9GcSJzjsWPdwwauuwciiXaOWn9UXALMOdDoIozBo2t8TxTnmJ12CJ"/>
          <p:cNvPicPr/>
          <p:nvPr/>
        </p:nvPicPr>
        <p:blipFill>
          <a:blip r:embed="rId3"/>
          <a:srcRect/>
          <a:stretch>
            <a:fillRect/>
          </a:stretch>
        </p:blipFill>
        <p:spPr bwMode="auto">
          <a:xfrm>
            <a:off x="2438400" y="990600"/>
            <a:ext cx="1766888" cy="1252538"/>
          </a:xfrm>
          <a:prstGeom prst="rect">
            <a:avLst/>
          </a:prstGeom>
          <a:noFill/>
          <a:ln w="9525">
            <a:noFill/>
            <a:miter lim="800000"/>
            <a:headEnd/>
            <a:tailEnd/>
          </a:ln>
        </p:spPr>
      </p:pic>
      <p:sp>
        <p:nvSpPr>
          <p:cNvPr id="6" name="Rectangle 5"/>
          <p:cNvSpPr/>
          <p:nvPr/>
        </p:nvSpPr>
        <p:spPr>
          <a:xfrm>
            <a:off x="2514600" y="2362200"/>
            <a:ext cx="1553054" cy="369332"/>
          </a:xfrm>
          <a:prstGeom prst="rect">
            <a:avLst/>
          </a:prstGeom>
        </p:spPr>
        <p:txBody>
          <a:bodyPr wrap="none">
            <a:spAutoFit/>
          </a:bodyPr>
          <a:lstStyle/>
          <a:p>
            <a:r>
              <a:rPr lang="en-US" b="1" dirty="0" err="1" smtClean="0"/>
              <a:t>Coffea</a:t>
            </a:r>
            <a:r>
              <a:rPr lang="en-US" b="1" dirty="0" smtClean="0"/>
              <a:t> </a:t>
            </a:r>
            <a:r>
              <a:rPr lang="en-US" b="1" dirty="0" err="1" smtClean="0"/>
              <a:t>liberica</a:t>
            </a:r>
            <a:endParaRPr lang="en-US" dirty="0"/>
          </a:p>
        </p:txBody>
      </p:sp>
      <p:pic>
        <p:nvPicPr>
          <p:cNvPr id="7" name="Picture 6" descr="http://t0.gstatic.com/images?q=tbn:ANd9GcQatR297IWxij5qmVXQtsjbxJDkKwitzvkkduQ6C_EoizUTiIPT"/>
          <p:cNvPicPr/>
          <p:nvPr/>
        </p:nvPicPr>
        <p:blipFill>
          <a:blip r:embed="rId4"/>
          <a:srcRect/>
          <a:stretch>
            <a:fillRect/>
          </a:stretch>
        </p:blipFill>
        <p:spPr bwMode="auto">
          <a:xfrm>
            <a:off x="4419600" y="990601"/>
            <a:ext cx="1752600" cy="1219200"/>
          </a:xfrm>
          <a:prstGeom prst="rect">
            <a:avLst/>
          </a:prstGeom>
          <a:noFill/>
          <a:ln w="9525">
            <a:noFill/>
            <a:miter lim="800000"/>
            <a:headEnd/>
            <a:tailEnd/>
          </a:ln>
        </p:spPr>
      </p:pic>
      <p:sp>
        <p:nvSpPr>
          <p:cNvPr id="5122" name="Rectangle 2"/>
          <p:cNvSpPr>
            <a:spLocks noChangeArrowheads="1"/>
          </p:cNvSpPr>
          <p:nvPr/>
        </p:nvSpPr>
        <p:spPr bwMode="auto">
          <a:xfrm>
            <a:off x="4419600" y="2362200"/>
            <a:ext cx="17526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Robusta</a:t>
            </a:r>
            <a:r>
              <a:rPr kumimoji="0" lang="en-US" sz="1600" b="0" i="0" u="none" strike="noStrike" cap="none" normalizeH="0" baseline="0" dirty="0" smtClean="0">
                <a:ln>
                  <a:noFill/>
                </a:ln>
                <a:solidFill>
                  <a:srgbClr val="222222"/>
                </a:solidFill>
                <a:effectLst/>
                <a:latin typeface="Calibri"/>
                <a:ea typeface="Times New Roman" pitchFamily="18" charset="0"/>
                <a:cs typeface="Arial" pitchFamily="34" charset="0"/>
              </a:rPr>
              <a:t> </a:t>
            </a:r>
            <a:r>
              <a:rPr kumimoji="0" lang="en-US" sz="16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coffee</a:t>
            </a:r>
            <a:endParaRPr kumimoji="0" lang="en-US" sz="1600" b="1" i="0" u="none" strike="noStrike" cap="none" normalizeH="0" baseline="0" dirty="0" smtClean="0">
              <a:ln>
                <a:noFill/>
              </a:ln>
              <a:solidFill>
                <a:schemeClr val="tx1"/>
              </a:solidFill>
              <a:effectLst/>
              <a:latin typeface="Arial" pitchFamily="34" charset="0"/>
            </a:endParaRPr>
          </a:p>
        </p:txBody>
      </p:sp>
      <p:pic>
        <p:nvPicPr>
          <p:cNvPr id="9" name="Picture 8" descr="http://t1.gstatic.com/images?q=tbn:ANd9GcQVfh2ueL-FOjrivTMlulFV1LYcnuzqBRGOeC8Gcj7pny-Y7hXLCA"/>
          <p:cNvPicPr/>
          <p:nvPr/>
        </p:nvPicPr>
        <p:blipFill>
          <a:blip r:embed="rId5"/>
          <a:srcRect/>
          <a:stretch>
            <a:fillRect/>
          </a:stretch>
        </p:blipFill>
        <p:spPr bwMode="auto">
          <a:xfrm>
            <a:off x="6629400" y="990600"/>
            <a:ext cx="1447800" cy="1219200"/>
          </a:xfrm>
          <a:prstGeom prst="rect">
            <a:avLst/>
          </a:prstGeom>
          <a:noFill/>
          <a:ln w="9525">
            <a:noFill/>
            <a:miter lim="800000"/>
            <a:headEnd/>
            <a:tailEnd/>
          </a:ln>
        </p:spPr>
      </p:pic>
      <p:sp>
        <p:nvSpPr>
          <p:cNvPr id="10" name="Rectangle 9"/>
          <p:cNvSpPr/>
          <p:nvPr/>
        </p:nvSpPr>
        <p:spPr>
          <a:xfrm>
            <a:off x="6553200" y="2362200"/>
            <a:ext cx="1541063" cy="369332"/>
          </a:xfrm>
          <a:prstGeom prst="rect">
            <a:avLst/>
          </a:prstGeom>
        </p:spPr>
        <p:txBody>
          <a:bodyPr wrap="none">
            <a:spAutoFit/>
          </a:bodyPr>
          <a:lstStyle/>
          <a:p>
            <a:r>
              <a:rPr lang="en-US" b="1" dirty="0" err="1" smtClean="0"/>
              <a:t>Coffea</a:t>
            </a:r>
            <a:r>
              <a:rPr lang="en-US" b="1" dirty="0" smtClean="0"/>
              <a:t> </a:t>
            </a:r>
            <a:r>
              <a:rPr lang="en-US" b="1" dirty="0" err="1" smtClean="0"/>
              <a:t>Excelsa</a:t>
            </a:r>
            <a:endParaRPr lang="en-US" dirty="0"/>
          </a:p>
        </p:txBody>
      </p:sp>
      <p:sp>
        <p:nvSpPr>
          <p:cNvPr id="11" name="TextBox 10"/>
          <p:cNvSpPr txBox="1"/>
          <p:nvPr/>
        </p:nvSpPr>
        <p:spPr>
          <a:xfrm>
            <a:off x="0" y="2895600"/>
            <a:ext cx="9144000" cy="3477875"/>
          </a:xfrm>
          <a:prstGeom prst="rect">
            <a:avLst/>
          </a:prstGeom>
          <a:noFill/>
        </p:spPr>
        <p:txBody>
          <a:bodyPr wrap="square" rtlCol="0">
            <a:spAutoFit/>
          </a:bodyPr>
          <a:lstStyle/>
          <a:p>
            <a:r>
              <a:rPr lang="en-US" sz="2000" b="1" dirty="0" smtClean="0"/>
              <a:t>Coffee</a:t>
            </a:r>
            <a:r>
              <a:rPr lang="en-US" sz="2000" dirty="0" smtClean="0"/>
              <a:t> means the seed of the above plants.</a:t>
            </a:r>
          </a:p>
          <a:p>
            <a:r>
              <a:rPr lang="en-US" sz="2000" dirty="0" smtClean="0"/>
              <a:t>Freed from all but a small portion of its spermoderm by decortication.</a:t>
            </a:r>
          </a:p>
          <a:p>
            <a:r>
              <a:rPr lang="en-US" sz="2000" b="1" dirty="0" smtClean="0"/>
              <a:t>Roasted coffee </a:t>
            </a:r>
            <a:r>
              <a:rPr lang="en-US" sz="2000" dirty="0" smtClean="0"/>
              <a:t>– Properly cleaned green coffee which has been roasted to a brown </a:t>
            </a:r>
            <a:r>
              <a:rPr lang="en-US" sz="2000" dirty="0" err="1" smtClean="0"/>
              <a:t>colour</a:t>
            </a:r>
            <a:r>
              <a:rPr lang="en-US" sz="2000" dirty="0" smtClean="0"/>
              <a:t> , developed its characteristic aroma.</a:t>
            </a:r>
          </a:p>
          <a:p>
            <a:r>
              <a:rPr lang="en-US" sz="2000" b="1" dirty="0" smtClean="0"/>
              <a:t>Ground coffee </a:t>
            </a:r>
            <a:r>
              <a:rPr lang="en-US" sz="2000" dirty="0" smtClean="0"/>
              <a:t>– Powdered product obtained from roasted coffee, free from husk.</a:t>
            </a:r>
          </a:p>
          <a:p>
            <a:r>
              <a:rPr lang="en-US" sz="2000" b="1" dirty="0" smtClean="0"/>
              <a:t>STANDARDS</a:t>
            </a:r>
          </a:p>
          <a:p>
            <a:pPr>
              <a:buFont typeface="Wingdings" pitchFamily="2" charset="2"/>
              <a:buChar char="§"/>
            </a:pPr>
            <a:r>
              <a:rPr lang="en-US" sz="2000" b="1" dirty="0" smtClean="0"/>
              <a:t>Total ash – </a:t>
            </a:r>
            <a:r>
              <a:rPr lang="en-US" sz="2000" dirty="0" smtClean="0"/>
              <a:t>not less than 3.5% and not more than 5% by weight.</a:t>
            </a:r>
          </a:p>
          <a:p>
            <a:pPr>
              <a:buFont typeface="Wingdings" pitchFamily="2" charset="2"/>
              <a:buChar char="§"/>
            </a:pPr>
            <a:r>
              <a:rPr lang="en-US" sz="2000" dirty="0" smtClean="0"/>
              <a:t>Ash insoluble in hot dil.HCl – not more than 0.1%.</a:t>
            </a:r>
          </a:p>
          <a:p>
            <a:pPr>
              <a:buFont typeface="Wingdings" pitchFamily="2" charset="2"/>
              <a:buChar char="§"/>
            </a:pPr>
            <a:r>
              <a:rPr lang="en-US" sz="2000" dirty="0" smtClean="0"/>
              <a:t>Alkalinity of the ash per gram – not less than 3.4ml and not more than 4.4ml of N/10 acid.</a:t>
            </a:r>
          </a:p>
          <a:p>
            <a:pPr>
              <a:buFont typeface="Wingdings" pitchFamily="2" charset="2"/>
              <a:buChar char="§"/>
            </a:pPr>
            <a:r>
              <a:rPr lang="en-US" sz="2000" dirty="0" smtClean="0"/>
              <a:t>Aqueous extract – not less than 25% and not more than 32%.</a:t>
            </a:r>
          </a:p>
        </p:txBody>
      </p:sp>
      <p:sp>
        <p:nvSpPr>
          <p:cNvPr id="12" name="Footer Placeholder 11"/>
          <p:cNvSpPr>
            <a:spLocks noGrp="1"/>
          </p:cNvSpPr>
          <p:nvPr>
            <p:ph type="ftr" sz="quarter" idx="11"/>
          </p:nvPr>
        </p:nvSpPr>
        <p:spPr/>
        <p:txBody>
          <a:bodyPr/>
          <a:lstStyle/>
          <a:p>
            <a:r>
              <a:rPr lang="en-US" smtClean="0"/>
              <a:t>Food Standards – Mrs.R.Sakthi</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304800"/>
            <a:ext cx="6858000" cy="369332"/>
          </a:xfrm>
          <a:prstGeom prst="rect">
            <a:avLst/>
          </a:prstGeom>
          <a:noFill/>
        </p:spPr>
        <p:txBody>
          <a:bodyPr wrap="square" rtlCol="0">
            <a:spAutoFit/>
          </a:bodyPr>
          <a:lstStyle/>
          <a:p>
            <a:r>
              <a:rPr lang="en-US" b="1" dirty="0" smtClean="0"/>
              <a:t>			CHICORY</a:t>
            </a:r>
            <a:endParaRPr lang="en-US" b="1" dirty="0"/>
          </a:p>
        </p:txBody>
      </p:sp>
      <p:pic>
        <p:nvPicPr>
          <p:cNvPr id="3" name="Picture 2" descr="http://t2.gstatic.com/images?q=tbn:ANd9GcR9SJcToL7qXkSEpw98nL9EcFG-2M-d878c6bhVutss5YqQ2pG7rQ"/>
          <p:cNvPicPr/>
          <p:nvPr/>
        </p:nvPicPr>
        <p:blipFill>
          <a:blip r:embed="rId2"/>
          <a:srcRect/>
          <a:stretch>
            <a:fillRect/>
          </a:stretch>
        </p:blipFill>
        <p:spPr bwMode="auto">
          <a:xfrm>
            <a:off x="152400" y="533400"/>
            <a:ext cx="1571625" cy="1676400"/>
          </a:xfrm>
          <a:prstGeom prst="rect">
            <a:avLst/>
          </a:prstGeom>
          <a:noFill/>
          <a:ln w="9525">
            <a:noFill/>
            <a:miter lim="800000"/>
            <a:headEnd/>
            <a:tailEnd/>
          </a:ln>
        </p:spPr>
      </p:pic>
      <p:sp>
        <p:nvSpPr>
          <p:cNvPr id="4" name="Rectangle 3"/>
          <p:cNvSpPr/>
          <p:nvPr/>
        </p:nvSpPr>
        <p:spPr>
          <a:xfrm>
            <a:off x="0" y="2286000"/>
            <a:ext cx="1912190" cy="369332"/>
          </a:xfrm>
          <a:prstGeom prst="rect">
            <a:avLst/>
          </a:prstGeom>
        </p:spPr>
        <p:txBody>
          <a:bodyPr wrap="none">
            <a:spAutoFit/>
          </a:bodyPr>
          <a:lstStyle/>
          <a:p>
            <a:r>
              <a:rPr lang="en-US" b="1" dirty="0" err="1" smtClean="0"/>
              <a:t>Cichorium</a:t>
            </a:r>
            <a:r>
              <a:rPr lang="en-US" b="1" dirty="0" smtClean="0"/>
              <a:t> </a:t>
            </a:r>
            <a:r>
              <a:rPr lang="en-US" b="1" dirty="0" err="1" smtClean="0"/>
              <a:t>intybus</a:t>
            </a:r>
            <a:endParaRPr lang="en-US" dirty="0"/>
          </a:p>
        </p:txBody>
      </p:sp>
      <p:pic>
        <p:nvPicPr>
          <p:cNvPr id="5" name="Picture 4" descr="http://t0.gstatic.com/images?q=tbn:ANd9GcRR2Jp6g1pmxhuRDW3SKS57XwdtWXi9CosrlkgZHDMPUmYz0Tfv7Q"/>
          <p:cNvPicPr/>
          <p:nvPr/>
        </p:nvPicPr>
        <p:blipFill>
          <a:blip r:embed="rId3"/>
          <a:srcRect/>
          <a:stretch>
            <a:fillRect/>
          </a:stretch>
        </p:blipFill>
        <p:spPr bwMode="auto">
          <a:xfrm>
            <a:off x="2133600" y="609600"/>
            <a:ext cx="1905000" cy="1600200"/>
          </a:xfrm>
          <a:prstGeom prst="rect">
            <a:avLst/>
          </a:prstGeom>
          <a:noFill/>
          <a:ln w="9525">
            <a:noFill/>
            <a:miter lim="800000"/>
            <a:headEnd/>
            <a:tailEnd/>
          </a:ln>
        </p:spPr>
      </p:pic>
      <p:sp>
        <p:nvSpPr>
          <p:cNvPr id="6" name="Rectangle 5"/>
          <p:cNvSpPr/>
          <p:nvPr/>
        </p:nvSpPr>
        <p:spPr>
          <a:xfrm>
            <a:off x="2133600" y="2286000"/>
            <a:ext cx="1682320" cy="369332"/>
          </a:xfrm>
          <a:prstGeom prst="rect">
            <a:avLst/>
          </a:prstGeom>
        </p:spPr>
        <p:txBody>
          <a:bodyPr wrap="none">
            <a:spAutoFit/>
          </a:bodyPr>
          <a:lstStyle/>
          <a:p>
            <a:r>
              <a:rPr lang="en-US" b="1" dirty="0" smtClean="0"/>
              <a:t>Chicory Powder</a:t>
            </a:r>
            <a:endParaRPr lang="en-US" dirty="0"/>
          </a:p>
        </p:txBody>
      </p:sp>
      <p:sp>
        <p:nvSpPr>
          <p:cNvPr id="7" name="TextBox 6"/>
          <p:cNvSpPr txBox="1"/>
          <p:nvPr/>
        </p:nvSpPr>
        <p:spPr>
          <a:xfrm>
            <a:off x="4343400" y="609600"/>
            <a:ext cx="4572000" cy="2308324"/>
          </a:xfrm>
          <a:prstGeom prst="rect">
            <a:avLst/>
          </a:prstGeom>
          <a:noFill/>
        </p:spPr>
        <p:txBody>
          <a:bodyPr wrap="square" rtlCol="0">
            <a:spAutoFit/>
          </a:bodyPr>
          <a:lstStyle/>
          <a:p>
            <a:pPr>
              <a:buFont typeface="Arial" pitchFamily="34" charset="0"/>
              <a:buChar char="•"/>
            </a:pPr>
            <a:r>
              <a:rPr lang="en-US" dirty="0" smtClean="0"/>
              <a:t>Roasted chicory powder obtained by roasting the cleaned and dried roots of the plant.</a:t>
            </a:r>
          </a:p>
          <a:p>
            <a:pPr>
              <a:buFont typeface="Arial" pitchFamily="34" charset="0"/>
              <a:buChar char="•"/>
            </a:pPr>
            <a:r>
              <a:rPr lang="en-US" dirty="0" smtClean="0"/>
              <a:t>With or without addition  of edible fats and oils or sugar like glucose or sucrose in proportion not exceeding 2% by weight.</a:t>
            </a:r>
          </a:p>
          <a:p>
            <a:pPr>
              <a:buFont typeface="Arial" pitchFamily="34" charset="0"/>
              <a:buChar char="•"/>
            </a:pPr>
            <a:r>
              <a:rPr lang="en-US" dirty="0" smtClean="0"/>
              <a:t>Free from artificial colouring and flavouring matter.</a:t>
            </a:r>
          </a:p>
          <a:p>
            <a:endParaRPr lang="en-US" dirty="0"/>
          </a:p>
        </p:txBody>
      </p:sp>
      <p:sp>
        <p:nvSpPr>
          <p:cNvPr id="8" name="TextBox 7"/>
          <p:cNvSpPr txBox="1"/>
          <p:nvPr/>
        </p:nvSpPr>
        <p:spPr>
          <a:xfrm>
            <a:off x="152400" y="2971800"/>
            <a:ext cx="8763000" cy="3139321"/>
          </a:xfrm>
          <a:prstGeom prst="rect">
            <a:avLst/>
          </a:prstGeom>
          <a:noFill/>
        </p:spPr>
        <p:txBody>
          <a:bodyPr wrap="square" rtlCol="0">
            <a:spAutoFit/>
          </a:bodyPr>
          <a:lstStyle/>
          <a:p>
            <a:r>
              <a:rPr lang="en-US" b="1" dirty="0" smtClean="0"/>
              <a:t>STANDARDS</a:t>
            </a:r>
          </a:p>
          <a:p>
            <a:pPr>
              <a:buFont typeface="Courier New" pitchFamily="49" charset="0"/>
              <a:buChar char="o"/>
            </a:pPr>
            <a:r>
              <a:rPr lang="en-US" dirty="0" smtClean="0"/>
              <a:t>Total ash – not less than 3.5% and not more than 10%.</a:t>
            </a:r>
          </a:p>
          <a:p>
            <a:pPr>
              <a:buFont typeface="Courier New" pitchFamily="49" charset="0"/>
              <a:buChar char="o"/>
            </a:pPr>
            <a:r>
              <a:rPr lang="en-US" dirty="0" smtClean="0"/>
              <a:t>Ash insoluble in dil.HCl – not more than 2.5% on dry basis.</a:t>
            </a:r>
          </a:p>
          <a:p>
            <a:pPr>
              <a:buFont typeface="Courier New" pitchFamily="49" charset="0"/>
              <a:buChar char="o"/>
            </a:pPr>
            <a:r>
              <a:rPr lang="en-US" dirty="0" smtClean="0"/>
              <a:t>Water soluble matter – Not less than 50% on dry basis.</a:t>
            </a:r>
          </a:p>
          <a:p>
            <a:endParaRPr lang="en-US" dirty="0" smtClean="0"/>
          </a:p>
          <a:p>
            <a:r>
              <a:rPr lang="en-US" b="1" dirty="0" smtClean="0"/>
              <a:t>COFFEE – CHICORY MIXTURE</a:t>
            </a:r>
          </a:p>
          <a:p>
            <a:pPr>
              <a:buFont typeface="Courier New" pitchFamily="49" charset="0"/>
              <a:buChar char="o"/>
            </a:pPr>
            <a:r>
              <a:rPr lang="en-US" dirty="0" smtClean="0"/>
              <a:t>Pure ground coffee mixed with roasted and ground chicory.</a:t>
            </a:r>
          </a:p>
          <a:p>
            <a:pPr>
              <a:buFont typeface="Courier New" pitchFamily="49" charset="0"/>
              <a:buChar char="o"/>
            </a:pPr>
            <a:r>
              <a:rPr lang="en-US" dirty="0" smtClean="0"/>
              <a:t>No rancid or obnoxious </a:t>
            </a:r>
            <a:r>
              <a:rPr lang="en-US" dirty="0" err="1" smtClean="0"/>
              <a:t>flavour</a:t>
            </a:r>
            <a:r>
              <a:rPr lang="en-US" dirty="0" smtClean="0"/>
              <a:t>.</a:t>
            </a:r>
          </a:p>
          <a:p>
            <a:pPr>
              <a:buFont typeface="Courier New" pitchFamily="49" charset="0"/>
              <a:buChar char="o"/>
            </a:pPr>
            <a:r>
              <a:rPr lang="en-US" dirty="0" smtClean="0"/>
              <a:t>Caffeine – not less than 0.6%.</a:t>
            </a:r>
          </a:p>
          <a:p>
            <a:pPr>
              <a:buFont typeface="Courier New" pitchFamily="49" charset="0"/>
              <a:buChar char="o"/>
            </a:pPr>
            <a:r>
              <a:rPr lang="en-US" dirty="0" smtClean="0"/>
              <a:t>Aqueous extract – not more than 50%.</a:t>
            </a:r>
          </a:p>
          <a:p>
            <a:endParaRPr lang="en-US" b="1" dirty="0"/>
          </a:p>
        </p:txBody>
      </p:sp>
      <p:sp>
        <p:nvSpPr>
          <p:cNvPr id="9" name="Footer Placeholder 8"/>
          <p:cNvSpPr>
            <a:spLocks noGrp="1"/>
          </p:cNvSpPr>
          <p:nvPr>
            <p:ph type="ftr" sz="quarter" idx="11"/>
          </p:nvPr>
        </p:nvSpPr>
        <p:spPr/>
        <p:txBody>
          <a:bodyPr/>
          <a:lstStyle/>
          <a:p>
            <a:r>
              <a:rPr lang="en-US" smtClean="0"/>
              <a:t>Food Standards – Mrs.R.Sakthi</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381000"/>
            <a:ext cx="5562600" cy="369332"/>
          </a:xfrm>
          <a:prstGeom prst="rect">
            <a:avLst/>
          </a:prstGeom>
          <a:noFill/>
        </p:spPr>
        <p:txBody>
          <a:bodyPr wrap="square" rtlCol="0">
            <a:spAutoFit/>
          </a:bodyPr>
          <a:lstStyle/>
          <a:p>
            <a:r>
              <a:rPr lang="en-US" b="1" dirty="0" smtClean="0"/>
              <a:t>		COCOA BUTTER</a:t>
            </a:r>
            <a:endParaRPr lang="en-US" b="1" dirty="0"/>
          </a:p>
        </p:txBody>
      </p:sp>
      <p:pic>
        <p:nvPicPr>
          <p:cNvPr id="3" name="Picture 2" descr="http://t0.gstatic.com/images?q=tbn:ANd9GcQcFgR4QdjkUtwnyjfonkisGWV-0TB3SkVjI5BnN_NbgZGf2TlJ"/>
          <p:cNvPicPr/>
          <p:nvPr/>
        </p:nvPicPr>
        <p:blipFill>
          <a:blip r:embed="rId2"/>
          <a:srcRect/>
          <a:stretch>
            <a:fillRect/>
          </a:stretch>
        </p:blipFill>
        <p:spPr bwMode="auto">
          <a:xfrm>
            <a:off x="381001" y="838200"/>
            <a:ext cx="2133600" cy="1524000"/>
          </a:xfrm>
          <a:prstGeom prst="rect">
            <a:avLst/>
          </a:prstGeom>
          <a:noFill/>
          <a:ln w="9525">
            <a:noFill/>
            <a:miter lim="800000"/>
            <a:headEnd/>
            <a:tailEnd/>
          </a:ln>
        </p:spPr>
      </p:pic>
      <p:sp>
        <p:nvSpPr>
          <p:cNvPr id="3073" name="Rectangle 1"/>
          <p:cNvSpPr>
            <a:spLocks noChangeArrowheads="1"/>
          </p:cNvSpPr>
          <p:nvPr/>
        </p:nvSpPr>
        <p:spPr bwMode="auto">
          <a:xfrm>
            <a:off x="381000" y="2514600"/>
            <a:ext cx="21336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rgbClr val="222222"/>
                </a:solidFill>
                <a:effectLst/>
                <a:latin typeface="Arial" pitchFamily="34" charset="0"/>
                <a:ea typeface="Times New Roman" pitchFamily="18" charset="0"/>
                <a:cs typeface="Arial" pitchFamily="34" charset="0"/>
              </a:rPr>
              <a:t>Theobroma</a:t>
            </a:r>
            <a:r>
              <a:rPr kumimoji="0" lang="en-US" sz="1600" b="1" i="0" u="none" strike="noStrike" cap="none" normalizeH="0" baseline="0" dirty="0" smtClean="0">
                <a:ln>
                  <a:noFill/>
                </a:ln>
                <a:solidFill>
                  <a:srgbClr val="222222"/>
                </a:solidFill>
                <a:effectLst/>
                <a:latin typeface="Calibri"/>
                <a:ea typeface="Times New Roman" pitchFamily="18" charset="0"/>
                <a:cs typeface="Arial" pitchFamily="34" charset="0"/>
              </a:rPr>
              <a:t> </a:t>
            </a:r>
            <a:r>
              <a:rPr kumimoji="0" lang="en-US" sz="16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cacao</a:t>
            </a:r>
            <a:endParaRPr kumimoji="0" lang="en-US" sz="1600" b="1" i="0" u="none" strike="noStrike" cap="none" normalizeH="0" baseline="0" dirty="0" smtClean="0">
              <a:ln>
                <a:noFill/>
              </a:ln>
              <a:solidFill>
                <a:schemeClr val="tx1"/>
              </a:solidFill>
              <a:effectLst/>
              <a:latin typeface="Arial" pitchFamily="34" charset="0"/>
            </a:endParaRPr>
          </a:p>
        </p:txBody>
      </p:sp>
      <p:pic>
        <p:nvPicPr>
          <p:cNvPr id="5" name="Picture 4" descr="http://t1.gstatic.com/images?q=tbn:ANd9GcQpoTUCVn99Ast9F-cwFVeBNwerbBdmEHz2kwNGBWPzlrkJv2u-4g"/>
          <p:cNvPicPr/>
          <p:nvPr/>
        </p:nvPicPr>
        <p:blipFill>
          <a:blip r:embed="rId3"/>
          <a:srcRect/>
          <a:stretch>
            <a:fillRect/>
          </a:stretch>
        </p:blipFill>
        <p:spPr bwMode="auto">
          <a:xfrm>
            <a:off x="2971801" y="838201"/>
            <a:ext cx="2209800" cy="1524000"/>
          </a:xfrm>
          <a:prstGeom prst="rect">
            <a:avLst/>
          </a:prstGeom>
          <a:noFill/>
          <a:ln w="9525">
            <a:noFill/>
            <a:miter lim="800000"/>
            <a:headEnd/>
            <a:tailEnd/>
          </a:ln>
        </p:spPr>
      </p:pic>
      <p:sp>
        <p:nvSpPr>
          <p:cNvPr id="3074" name="Rectangle 2"/>
          <p:cNvSpPr>
            <a:spLocks noChangeArrowheads="1"/>
          </p:cNvSpPr>
          <p:nvPr/>
        </p:nvSpPr>
        <p:spPr bwMode="auto">
          <a:xfrm>
            <a:off x="3429000" y="2514600"/>
            <a:ext cx="14478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Cocoa butter</a:t>
            </a:r>
            <a:endParaRPr kumimoji="0" lang="en-US" sz="1600" b="1" i="0" u="none" strike="noStrike" cap="none" normalizeH="0" baseline="0" dirty="0" smtClean="0">
              <a:ln>
                <a:noFill/>
              </a:ln>
              <a:solidFill>
                <a:schemeClr val="tx1"/>
              </a:solidFill>
              <a:effectLst/>
              <a:latin typeface="Arial" pitchFamily="34" charset="0"/>
            </a:endParaRPr>
          </a:p>
        </p:txBody>
      </p:sp>
      <p:sp>
        <p:nvSpPr>
          <p:cNvPr id="7" name="TextBox 6"/>
          <p:cNvSpPr txBox="1"/>
          <p:nvPr/>
        </p:nvSpPr>
        <p:spPr>
          <a:xfrm>
            <a:off x="381000" y="3124200"/>
            <a:ext cx="8077200" cy="3046988"/>
          </a:xfrm>
          <a:prstGeom prst="rect">
            <a:avLst/>
          </a:prstGeom>
          <a:noFill/>
        </p:spPr>
        <p:txBody>
          <a:bodyPr wrap="square" rtlCol="0">
            <a:spAutoFit/>
          </a:bodyPr>
          <a:lstStyle/>
          <a:p>
            <a:pPr>
              <a:buFont typeface="Arial" pitchFamily="34" charset="0"/>
              <a:buChar char="•"/>
            </a:pPr>
            <a:r>
              <a:rPr lang="en-US" sz="2400" dirty="0" smtClean="0"/>
              <a:t>Fat obtained by expression from the nibs of this plant.</a:t>
            </a:r>
          </a:p>
          <a:p>
            <a:pPr>
              <a:buFont typeface="Arial" pitchFamily="34" charset="0"/>
              <a:buChar char="•"/>
            </a:pPr>
            <a:r>
              <a:rPr lang="en-US" sz="2400" dirty="0" smtClean="0"/>
              <a:t>Free from other oils, fats, mineral oil and added colours.</a:t>
            </a:r>
          </a:p>
          <a:p>
            <a:r>
              <a:rPr lang="en-US" sz="2400" b="1" dirty="0" smtClean="0"/>
              <a:t>STANDARDS</a:t>
            </a:r>
          </a:p>
          <a:p>
            <a:pPr>
              <a:buFont typeface="Wingdings" pitchFamily="2" charset="2"/>
              <a:buChar char="ü"/>
            </a:pPr>
            <a:r>
              <a:rPr lang="en-US" sz="2400" dirty="0" smtClean="0"/>
              <a:t>Free fatty acid(oleic acid) – not more than 1.5%.</a:t>
            </a:r>
          </a:p>
          <a:p>
            <a:pPr>
              <a:buFont typeface="Wingdings" pitchFamily="2" charset="2"/>
              <a:buChar char="ü"/>
            </a:pPr>
            <a:r>
              <a:rPr lang="en-US" sz="2400" dirty="0" smtClean="0"/>
              <a:t>Iodine value – 32-42</a:t>
            </a:r>
          </a:p>
          <a:p>
            <a:pPr>
              <a:buFont typeface="Wingdings" pitchFamily="2" charset="2"/>
              <a:buChar char="ü"/>
            </a:pPr>
            <a:r>
              <a:rPr lang="en-US" sz="2400" dirty="0" smtClean="0"/>
              <a:t>Melting point – 29oC-34oC.</a:t>
            </a:r>
          </a:p>
          <a:p>
            <a:pPr>
              <a:buFont typeface="Wingdings" pitchFamily="2" charset="2"/>
              <a:buChar char="ü"/>
            </a:pPr>
            <a:r>
              <a:rPr lang="en-US" sz="2400" dirty="0" smtClean="0"/>
              <a:t>Butyro </a:t>
            </a:r>
            <a:r>
              <a:rPr lang="en-US" sz="2400" dirty="0" err="1" smtClean="0"/>
              <a:t>refractometer</a:t>
            </a:r>
            <a:r>
              <a:rPr lang="en-US" sz="2400" dirty="0" smtClean="0"/>
              <a:t> reading at 40oC – 40.9 to 48.0.</a:t>
            </a:r>
          </a:p>
          <a:p>
            <a:pPr>
              <a:buFont typeface="Wingdings" pitchFamily="2" charset="2"/>
              <a:buChar char="ü"/>
            </a:pPr>
            <a:r>
              <a:rPr lang="en-US" sz="2400" dirty="0" smtClean="0"/>
              <a:t>Saponification value – 185 to 200.</a:t>
            </a:r>
            <a:endParaRPr lang="en-US" sz="2400" dirty="0"/>
          </a:p>
        </p:txBody>
      </p:sp>
      <p:sp>
        <p:nvSpPr>
          <p:cNvPr id="8" name="Footer Placeholder 7"/>
          <p:cNvSpPr>
            <a:spLocks noGrp="1"/>
          </p:cNvSpPr>
          <p:nvPr>
            <p:ph type="ftr" sz="quarter" idx="11"/>
          </p:nvPr>
        </p:nvSpPr>
        <p:spPr/>
        <p:txBody>
          <a:bodyPr/>
          <a:lstStyle/>
          <a:p>
            <a:r>
              <a:rPr lang="en-US" smtClean="0"/>
              <a:t>Food Standards – Mrs.R.Sakthi</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228600"/>
            <a:ext cx="4648200" cy="523220"/>
          </a:xfrm>
          <a:prstGeom prst="rect">
            <a:avLst/>
          </a:prstGeom>
          <a:noFill/>
        </p:spPr>
        <p:txBody>
          <a:bodyPr wrap="square" rtlCol="0">
            <a:spAutoFit/>
          </a:bodyPr>
          <a:lstStyle/>
          <a:p>
            <a:r>
              <a:rPr lang="en-US" b="1" dirty="0" smtClean="0"/>
              <a:t>	</a:t>
            </a:r>
            <a:r>
              <a:rPr lang="en-US" sz="2800" b="1" dirty="0" smtClean="0"/>
              <a:t>COCOA POWDER</a:t>
            </a:r>
            <a:endParaRPr lang="en-US" sz="2800" b="1" dirty="0"/>
          </a:p>
        </p:txBody>
      </p:sp>
      <p:pic>
        <p:nvPicPr>
          <p:cNvPr id="3" name="Picture 2" descr="http://t0.gstatic.com/images?q=tbn:ANd9GcQykB2GTtHI48GGbIEbFrq4UbNnL-bU3pHoRpWUXkeW3saof775HQ"/>
          <p:cNvPicPr/>
          <p:nvPr/>
        </p:nvPicPr>
        <p:blipFill>
          <a:blip r:embed="rId2"/>
          <a:srcRect/>
          <a:stretch>
            <a:fillRect/>
          </a:stretch>
        </p:blipFill>
        <p:spPr bwMode="auto">
          <a:xfrm>
            <a:off x="457200" y="838200"/>
            <a:ext cx="2143125" cy="2143125"/>
          </a:xfrm>
          <a:prstGeom prst="rect">
            <a:avLst/>
          </a:prstGeom>
          <a:noFill/>
          <a:ln w="9525">
            <a:noFill/>
            <a:miter lim="800000"/>
            <a:headEnd/>
            <a:tailEnd/>
          </a:ln>
        </p:spPr>
      </p:pic>
      <p:sp>
        <p:nvSpPr>
          <p:cNvPr id="4" name="TextBox 3"/>
          <p:cNvSpPr txBox="1"/>
          <p:nvPr/>
        </p:nvSpPr>
        <p:spPr>
          <a:xfrm>
            <a:off x="2819400" y="990600"/>
            <a:ext cx="6096000" cy="1815882"/>
          </a:xfrm>
          <a:prstGeom prst="rect">
            <a:avLst/>
          </a:prstGeom>
          <a:noFill/>
        </p:spPr>
        <p:txBody>
          <a:bodyPr wrap="square" rtlCol="0">
            <a:spAutoFit/>
          </a:bodyPr>
          <a:lstStyle/>
          <a:p>
            <a:pPr>
              <a:buFont typeface="Wingdings" pitchFamily="2" charset="2"/>
              <a:buChar char="q"/>
            </a:pPr>
            <a:r>
              <a:rPr lang="en-US" sz="2800" dirty="0" smtClean="0"/>
              <a:t>Powder which is the partially defatted product derived from the cocoa bean.</a:t>
            </a:r>
          </a:p>
          <a:p>
            <a:pPr>
              <a:buFont typeface="Wingdings" pitchFamily="2" charset="2"/>
              <a:buChar char="q"/>
            </a:pPr>
            <a:r>
              <a:rPr lang="en-US" sz="2800" dirty="0" smtClean="0"/>
              <a:t>Free from rancidity, dirt, filth, insect fragments or fungus infestations.</a:t>
            </a:r>
            <a:endParaRPr lang="en-US" sz="2800" dirty="0"/>
          </a:p>
        </p:txBody>
      </p:sp>
      <p:sp>
        <p:nvSpPr>
          <p:cNvPr id="5" name="TextBox 4"/>
          <p:cNvSpPr txBox="1"/>
          <p:nvPr/>
        </p:nvSpPr>
        <p:spPr>
          <a:xfrm>
            <a:off x="457200" y="3276600"/>
            <a:ext cx="8458200" cy="2062103"/>
          </a:xfrm>
          <a:prstGeom prst="rect">
            <a:avLst/>
          </a:prstGeom>
          <a:noFill/>
        </p:spPr>
        <p:txBody>
          <a:bodyPr wrap="square" rtlCol="0">
            <a:spAutoFit/>
          </a:bodyPr>
          <a:lstStyle/>
          <a:p>
            <a:r>
              <a:rPr lang="en-US" sz="3200" b="1" dirty="0" smtClean="0"/>
              <a:t>STANDARDS</a:t>
            </a:r>
            <a:r>
              <a:rPr lang="en-US" sz="3200" dirty="0" smtClean="0"/>
              <a:t> (on moisture and fat free basis)</a:t>
            </a:r>
          </a:p>
          <a:p>
            <a:pPr>
              <a:buFont typeface="Wingdings" pitchFamily="2" charset="2"/>
              <a:buChar char="ü"/>
            </a:pPr>
            <a:r>
              <a:rPr lang="en-US" sz="3200" dirty="0" smtClean="0"/>
              <a:t>Total ash – not more than 14%</a:t>
            </a:r>
          </a:p>
          <a:p>
            <a:pPr>
              <a:buFont typeface="Wingdings" pitchFamily="2" charset="2"/>
              <a:buChar char="ü"/>
            </a:pPr>
            <a:r>
              <a:rPr lang="en-US" sz="3200" dirty="0" smtClean="0"/>
              <a:t>Ash insoluble in dil.HCl – not more than 1%</a:t>
            </a:r>
          </a:p>
          <a:p>
            <a:pPr>
              <a:buFont typeface="Wingdings" pitchFamily="2" charset="2"/>
              <a:buChar char="ü"/>
            </a:pPr>
            <a:r>
              <a:rPr lang="en-US" sz="3200" dirty="0" smtClean="0"/>
              <a:t>Alkalinity of total ash – not more than 6%</a:t>
            </a:r>
            <a:endParaRPr lang="en-US" sz="3200" dirty="0"/>
          </a:p>
        </p:txBody>
      </p:sp>
      <p:sp>
        <p:nvSpPr>
          <p:cNvPr id="6" name="Footer Placeholder 5"/>
          <p:cNvSpPr>
            <a:spLocks noGrp="1"/>
          </p:cNvSpPr>
          <p:nvPr>
            <p:ph type="ftr" sz="quarter" idx="11"/>
          </p:nvPr>
        </p:nvSpPr>
        <p:spPr/>
        <p:txBody>
          <a:bodyPr/>
          <a:lstStyle/>
          <a:p>
            <a:r>
              <a:rPr lang="en-US" smtClean="0"/>
              <a:t>Food Standards – Mrs.R.Sakthi</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152400"/>
            <a:ext cx="2362200" cy="461665"/>
          </a:xfrm>
          <a:prstGeom prst="rect">
            <a:avLst/>
          </a:prstGeom>
          <a:noFill/>
        </p:spPr>
        <p:txBody>
          <a:bodyPr wrap="square" rtlCol="0">
            <a:spAutoFit/>
          </a:bodyPr>
          <a:lstStyle/>
          <a:p>
            <a:r>
              <a:rPr lang="en-US" sz="2400" b="1" dirty="0" smtClean="0"/>
              <a:t>	TEA</a:t>
            </a:r>
            <a:endParaRPr lang="en-US" sz="2400" b="1" dirty="0"/>
          </a:p>
        </p:txBody>
      </p:sp>
      <p:pic>
        <p:nvPicPr>
          <p:cNvPr id="3" name="Picture 2" descr="http://t3.gstatic.com/images?q=tbn:ANd9GcSY67oh9_i2L8vGY30dZ5Bw1_Ah7nJgj-RTJZPxMHZpaOLf82Mdcg"/>
          <p:cNvPicPr/>
          <p:nvPr/>
        </p:nvPicPr>
        <p:blipFill>
          <a:blip r:embed="rId2"/>
          <a:srcRect/>
          <a:stretch>
            <a:fillRect/>
          </a:stretch>
        </p:blipFill>
        <p:spPr bwMode="auto">
          <a:xfrm>
            <a:off x="304800" y="685801"/>
            <a:ext cx="1752600" cy="1524000"/>
          </a:xfrm>
          <a:prstGeom prst="rect">
            <a:avLst/>
          </a:prstGeom>
          <a:noFill/>
          <a:ln w="9525">
            <a:noFill/>
            <a:miter lim="800000"/>
            <a:headEnd/>
            <a:tailEnd/>
          </a:ln>
        </p:spPr>
      </p:pic>
      <p:sp>
        <p:nvSpPr>
          <p:cNvPr id="1025" name="Rectangle 1"/>
          <p:cNvSpPr>
            <a:spLocks noChangeArrowheads="1"/>
          </p:cNvSpPr>
          <p:nvPr/>
        </p:nvSpPr>
        <p:spPr bwMode="auto">
          <a:xfrm>
            <a:off x="685800" y="228600"/>
            <a:ext cx="1143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camellia</a:t>
            </a:r>
            <a:endParaRPr kumimoji="0" lang="en-US" sz="1600" b="1" i="0" u="none" strike="noStrike" cap="none" normalizeH="0" baseline="0" dirty="0" smtClean="0">
              <a:ln>
                <a:noFill/>
              </a:ln>
              <a:solidFill>
                <a:schemeClr val="tx1"/>
              </a:solidFill>
              <a:effectLst/>
              <a:latin typeface="Arial" pitchFamily="34" charset="0"/>
            </a:endParaRPr>
          </a:p>
        </p:txBody>
      </p:sp>
      <p:sp>
        <p:nvSpPr>
          <p:cNvPr id="5" name="TextBox 4"/>
          <p:cNvSpPr txBox="1"/>
          <p:nvPr/>
        </p:nvSpPr>
        <p:spPr>
          <a:xfrm>
            <a:off x="4648200" y="914400"/>
            <a:ext cx="4495800" cy="1384995"/>
          </a:xfrm>
          <a:prstGeom prst="rect">
            <a:avLst/>
          </a:prstGeom>
          <a:noFill/>
        </p:spPr>
        <p:txBody>
          <a:bodyPr wrap="square" rtlCol="0">
            <a:spAutoFit/>
          </a:bodyPr>
          <a:lstStyle/>
          <a:p>
            <a:r>
              <a:rPr lang="en-US" sz="2800" dirty="0" smtClean="0"/>
              <a:t>Derived from exclusively from the leaves, buds and tender stems of the plant.</a:t>
            </a:r>
            <a:endParaRPr lang="en-US" sz="2800" dirty="0"/>
          </a:p>
        </p:txBody>
      </p:sp>
      <p:sp>
        <p:nvSpPr>
          <p:cNvPr id="6" name="TextBox 5"/>
          <p:cNvSpPr txBox="1"/>
          <p:nvPr/>
        </p:nvSpPr>
        <p:spPr>
          <a:xfrm>
            <a:off x="228600" y="2362200"/>
            <a:ext cx="8686800" cy="3970318"/>
          </a:xfrm>
          <a:prstGeom prst="rect">
            <a:avLst/>
          </a:prstGeom>
          <a:noFill/>
        </p:spPr>
        <p:txBody>
          <a:bodyPr wrap="square" rtlCol="0">
            <a:spAutoFit/>
          </a:bodyPr>
          <a:lstStyle/>
          <a:p>
            <a:r>
              <a:rPr lang="en-US" sz="2800" b="1" dirty="0" smtClean="0"/>
              <a:t>SPECIFICATIONS</a:t>
            </a:r>
          </a:p>
          <a:p>
            <a:pPr>
              <a:buFont typeface="Wingdings" pitchFamily="2" charset="2"/>
              <a:buChar char="q"/>
            </a:pPr>
            <a:r>
              <a:rPr lang="en-US" sz="2800" dirty="0" smtClean="0"/>
              <a:t>Total ash – 5 to 8%.</a:t>
            </a:r>
            <a:r>
              <a:rPr lang="en-US" sz="2800" b="1" dirty="0" smtClean="0"/>
              <a:t> </a:t>
            </a:r>
            <a:endParaRPr lang="en-US" sz="2800" dirty="0" smtClean="0"/>
          </a:p>
          <a:p>
            <a:pPr>
              <a:buFont typeface="Wingdings" pitchFamily="2" charset="2"/>
              <a:buChar char="q"/>
            </a:pPr>
            <a:r>
              <a:rPr lang="en-US" sz="2800" dirty="0" smtClean="0"/>
              <a:t>Total ash soluble in boiling distilled water – not less than 40% of total ash.</a:t>
            </a:r>
          </a:p>
          <a:p>
            <a:pPr>
              <a:buFont typeface="Wingdings" pitchFamily="2" charset="2"/>
              <a:buChar char="q"/>
            </a:pPr>
            <a:r>
              <a:rPr lang="en-US" sz="2800" dirty="0" smtClean="0"/>
              <a:t>Ash insoluble in </a:t>
            </a:r>
            <a:r>
              <a:rPr lang="en-US" sz="2800" dirty="0" err="1" smtClean="0"/>
              <a:t>HCl</a:t>
            </a:r>
            <a:r>
              <a:rPr lang="en-US" sz="2800" dirty="0" smtClean="0"/>
              <a:t> – not more than 1%.</a:t>
            </a:r>
          </a:p>
          <a:p>
            <a:pPr>
              <a:buFont typeface="Wingdings" pitchFamily="2" charset="2"/>
              <a:buChar char="q"/>
            </a:pPr>
            <a:r>
              <a:rPr lang="en-US" sz="2800" dirty="0" smtClean="0"/>
              <a:t>Alkalinity of soluble ash – not less than 1% and not more than 2.2%.</a:t>
            </a:r>
          </a:p>
          <a:p>
            <a:pPr>
              <a:buFont typeface="Wingdings" pitchFamily="2" charset="2"/>
              <a:buChar char="q"/>
            </a:pPr>
            <a:r>
              <a:rPr lang="en-US" sz="2800" dirty="0" smtClean="0"/>
              <a:t>Crude fibre – not more than 17%.</a:t>
            </a:r>
          </a:p>
          <a:p>
            <a:pPr>
              <a:buFont typeface="Wingdings" pitchFamily="2" charset="2"/>
              <a:buChar char="q"/>
            </a:pPr>
            <a:r>
              <a:rPr lang="en-US" sz="2800" dirty="0" smtClean="0"/>
              <a:t>Shall not contain any added colouring matter.</a:t>
            </a:r>
            <a:endParaRPr lang="en-US" sz="2800" dirty="0"/>
          </a:p>
        </p:txBody>
      </p:sp>
      <p:pic>
        <p:nvPicPr>
          <p:cNvPr id="7" name="Picture 6" descr="http://t0.gstatic.com/images?q=tbn:ANd9GcQIHy74v9Cf9iRJnVWJnz6ynDH1TIMcgNje5nHkfvIGVeWtuxVz"/>
          <p:cNvPicPr/>
          <p:nvPr/>
        </p:nvPicPr>
        <p:blipFill>
          <a:blip r:embed="rId3"/>
          <a:srcRect/>
          <a:stretch>
            <a:fillRect/>
          </a:stretch>
        </p:blipFill>
        <p:spPr bwMode="auto">
          <a:xfrm>
            <a:off x="2514599" y="838199"/>
            <a:ext cx="1752601" cy="1371601"/>
          </a:xfrm>
          <a:prstGeom prst="rect">
            <a:avLst/>
          </a:prstGeom>
          <a:noFill/>
          <a:ln w="9525">
            <a:noFill/>
            <a:miter lim="800000"/>
            <a:headEnd/>
            <a:tailEnd/>
          </a:ln>
        </p:spPr>
      </p:pic>
      <p:sp>
        <p:nvSpPr>
          <p:cNvPr id="8" name="Rectangle 7"/>
          <p:cNvSpPr/>
          <p:nvPr/>
        </p:nvSpPr>
        <p:spPr>
          <a:xfrm>
            <a:off x="2667000" y="304800"/>
            <a:ext cx="1293816" cy="369332"/>
          </a:xfrm>
          <a:prstGeom prst="rect">
            <a:avLst/>
          </a:prstGeom>
        </p:spPr>
        <p:txBody>
          <a:bodyPr wrap="none">
            <a:spAutoFit/>
          </a:bodyPr>
          <a:lstStyle/>
          <a:p>
            <a:r>
              <a:rPr lang="en-US" b="1" dirty="0" smtClean="0"/>
              <a:t>Powder Tea</a:t>
            </a:r>
            <a:endParaRPr lang="en-US" dirty="0"/>
          </a:p>
        </p:txBody>
      </p:sp>
      <p:sp>
        <p:nvSpPr>
          <p:cNvPr id="9" name="Footer Placeholder 8"/>
          <p:cNvSpPr>
            <a:spLocks noGrp="1"/>
          </p:cNvSpPr>
          <p:nvPr>
            <p:ph type="ftr" sz="quarter" idx="11"/>
          </p:nvPr>
        </p:nvSpPr>
        <p:spPr/>
        <p:txBody>
          <a:bodyPr/>
          <a:lstStyle/>
          <a:p>
            <a:r>
              <a:rPr lang="en-US" smtClean="0"/>
              <a:t>Food Standards – Mrs.R.Sakthi</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381000"/>
            <a:ext cx="4953000" cy="400110"/>
          </a:xfrm>
          <a:prstGeom prst="rect">
            <a:avLst/>
          </a:prstGeom>
          <a:noFill/>
        </p:spPr>
        <p:txBody>
          <a:bodyPr wrap="square" rtlCol="0">
            <a:spAutoFit/>
          </a:bodyPr>
          <a:lstStyle/>
          <a:p>
            <a:r>
              <a:rPr lang="en-US" dirty="0" smtClean="0"/>
              <a:t>	</a:t>
            </a:r>
            <a:r>
              <a:rPr lang="en-US" sz="2000" b="1" dirty="0" smtClean="0"/>
              <a:t>FATS AND OILS</a:t>
            </a:r>
            <a:endParaRPr lang="en-US" sz="2000" b="1" dirty="0"/>
          </a:p>
        </p:txBody>
      </p:sp>
      <p:sp>
        <p:nvSpPr>
          <p:cNvPr id="3" name="TextBox 2"/>
          <p:cNvSpPr txBox="1"/>
          <p:nvPr/>
        </p:nvSpPr>
        <p:spPr>
          <a:xfrm>
            <a:off x="3124200" y="762000"/>
            <a:ext cx="2667000" cy="369332"/>
          </a:xfrm>
          <a:prstGeom prst="rect">
            <a:avLst/>
          </a:prstGeom>
          <a:noFill/>
        </p:spPr>
        <p:txBody>
          <a:bodyPr wrap="square" rtlCol="0">
            <a:spAutoFit/>
          </a:bodyPr>
          <a:lstStyle/>
          <a:p>
            <a:r>
              <a:rPr lang="en-US" b="1" dirty="0" smtClean="0"/>
              <a:t>        ANIMAL FATS</a:t>
            </a:r>
            <a:endParaRPr lang="en-US" b="1" dirty="0"/>
          </a:p>
        </p:txBody>
      </p:sp>
      <p:pic>
        <p:nvPicPr>
          <p:cNvPr id="4" name="Picture 3" descr="http://t2.gstatic.com/images?q=tbn:ANd9GcRoegrYPInyb7gA2twGUxh1vUISKTadjS6OkuuXYYWUlMbDvXzujA"/>
          <p:cNvPicPr/>
          <p:nvPr/>
        </p:nvPicPr>
        <p:blipFill>
          <a:blip r:embed="rId2"/>
          <a:srcRect/>
          <a:stretch>
            <a:fillRect/>
          </a:stretch>
        </p:blipFill>
        <p:spPr bwMode="auto">
          <a:xfrm>
            <a:off x="304801" y="1295400"/>
            <a:ext cx="1600200" cy="1295400"/>
          </a:xfrm>
          <a:prstGeom prst="rect">
            <a:avLst/>
          </a:prstGeom>
          <a:noFill/>
          <a:ln w="9525">
            <a:noFill/>
            <a:miter lim="800000"/>
            <a:headEnd/>
            <a:tailEnd/>
          </a:ln>
        </p:spPr>
      </p:pic>
      <p:sp>
        <p:nvSpPr>
          <p:cNvPr id="5" name="Rectangle 4"/>
          <p:cNvSpPr/>
          <p:nvPr/>
        </p:nvSpPr>
        <p:spPr>
          <a:xfrm>
            <a:off x="457200" y="2590800"/>
            <a:ext cx="961674" cy="369332"/>
          </a:xfrm>
          <a:prstGeom prst="rect">
            <a:avLst/>
          </a:prstGeom>
        </p:spPr>
        <p:txBody>
          <a:bodyPr wrap="none">
            <a:spAutoFit/>
          </a:bodyPr>
          <a:lstStyle/>
          <a:p>
            <a:r>
              <a:rPr lang="en-US" b="1" dirty="0" smtClean="0"/>
              <a:t>Beef Fat</a:t>
            </a:r>
            <a:endParaRPr lang="en-US" dirty="0"/>
          </a:p>
        </p:txBody>
      </p:sp>
      <p:pic>
        <p:nvPicPr>
          <p:cNvPr id="6" name="Picture 5" descr="http://t1.gstatic.com/images?q=tbn:ANd9GcS5T-QgDU_cKFW9Ni9jKshiG50e9Tb6dnu7GXa0x65DnNtVJvq6"/>
          <p:cNvPicPr/>
          <p:nvPr/>
        </p:nvPicPr>
        <p:blipFill>
          <a:blip r:embed="rId3"/>
          <a:srcRect/>
          <a:stretch>
            <a:fillRect/>
          </a:stretch>
        </p:blipFill>
        <p:spPr bwMode="auto">
          <a:xfrm>
            <a:off x="2438400" y="1143000"/>
            <a:ext cx="1447800" cy="1524000"/>
          </a:xfrm>
          <a:prstGeom prst="rect">
            <a:avLst/>
          </a:prstGeom>
          <a:noFill/>
          <a:ln w="9525">
            <a:noFill/>
            <a:miter lim="800000"/>
            <a:headEnd/>
            <a:tailEnd/>
          </a:ln>
        </p:spPr>
      </p:pic>
      <p:sp>
        <p:nvSpPr>
          <p:cNvPr id="27649" name="Rectangle 1"/>
          <p:cNvSpPr>
            <a:spLocks noChangeArrowheads="1"/>
          </p:cNvSpPr>
          <p:nvPr/>
        </p:nvSpPr>
        <p:spPr bwMode="auto">
          <a:xfrm>
            <a:off x="2667000" y="2590800"/>
            <a:ext cx="12192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Goat Fat</a:t>
            </a:r>
            <a:endParaRPr kumimoji="0" lang="en-US" sz="1600" b="1" i="0" u="none" strike="noStrike" cap="none" normalizeH="0" baseline="0" dirty="0" smtClean="0">
              <a:ln>
                <a:noFill/>
              </a:ln>
              <a:solidFill>
                <a:schemeClr val="tx1"/>
              </a:solidFill>
              <a:effectLst/>
              <a:latin typeface="Arial" pitchFamily="34" charset="0"/>
            </a:endParaRPr>
          </a:p>
        </p:txBody>
      </p:sp>
      <p:pic>
        <p:nvPicPr>
          <p:cNvPr id="8" name="Picture 7" descr="http://t0.gstatic.com/images?q=tbn:ANd9GcSI0XUeesHzgFqyVSrOik1a05HPAu-6LG9FzDwalu0GVifz6zq-pw"/>
          <p:cNvPicPr/>
          <p:nvPr/>
        </p:nvPicPr>
        <p:blipFill>
          <a:blip r:embed="rId4"/>
          <a:srcRect/>
          <a:stretch>
            <a:fillRect/>
          </a:stretch>
        </p:blipFill>
        <p:spPr bwMode="auto">
          <a:xfrm>
            <a:off x="4191000" y="1295400"/>
            <a:ext cx="1371600" cy="1143000"/>
          </a:xfrm>
          <a:prstGeom prst="rect">
            <a:avLst/>
          </a:prstGeom>
          <a:noFill/>
          <a:ln w="9525">
            <a:noFill/>
            <a:miter lim="800000"/>
            <a:headEnd/>
            <a:tailEnd/>
          </a:ln>
        </p:spPr>
      </p:pic>
      <p:sp>
        <p:nvSpPr>
          <p:cNvPr id="27650" name="Rectangle 2"/>
          <p:cNvSpPr>
            <a:spLocks noChangeArrowheads="1"/>
          </p:cNvSpPr>
          <p:nvPr/>
        </p:nvSpPr>
        <p:spPr bwMode="auto">
          <a:xfrm>
            <a:off x="5181600" y="2590800"/>
            <a:ext cx="8382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Lard</a:t>
            </a:r>
            <a:endParaRPr kumimoji="0" lang="en-US" sz="1600" b="1" i="0" u="none" strike="noStrike" cap="none" normalizeH="0" baseline="0" dirty="0" smtClean="0">
              <a:ln>
                <a:noFill/>
              </a:ln>
              <a:solidFill>
                <a:schemeClr val="tx1"/>
              </a:solidFill>
              <a:effectLst/>
              <a:latin typeface="Arial" pitchFamily="34" charset="0"/>
            </a:endParaRPr>
          </a:p>
        </p:txBody>
      </p:sp>
      <p:pic>
        <p:nvPicPr>
          <p:cNvPr id="10" name="Picture 9" descr="http://t3.gstatic.com/images?q=tbn:ANd9GcSyWmANvMUCCckYMd_lOQsKtpXgMwju8DN8cHmJwdxZnTviAi2H-A"/>
          <p:cNvPicPr/>
          <p:nvPr/>
        </p:nvPicPr>
        <p:blipFill>
          <a:blip r:embed="rId5"/>
          <a:srcRect/>
          <a:stretch>
            <a:fillRect/>
          </a:stretch>
        </p:blipFill>
        <p:spPr bwMode="auto">
          <a:xfrm>
            <a:off x="5715000" y="1295400"/>
            <a:ext cx="1233488" cy="1143000"/>
          </a:xfrm>
          <a:prstGeom prst="rect">
            <a:avLst/>
          </a:prstGeom>
          <a:noFill/>
          <a:ln w="9525">
            <a:noFill/>
            <a:miter lim="800000"/>
            <a:headEnd/>
            <a:tailEnd/>
          </a:ln>
        </p:spPr>
      </p:pic>
      <p:pic>
        <p:nvPicPr>
          <p:cNvPr id="11" name="Picture 10" descr="http://t0.gstatic.com/images?q=tbn:ANd9GcRWF6yg9fcnnTzmQ4AxqcM-HCE2wm_BKvcj2PcC7TZDOhZAsd4c8w"/>
          <p:cNvPicPr/>
          <p:nvPr/>
        </p:nvPicPr>
        <p:blipFill>
          <a:blip r:embed="rId6"/>
          <a:srcRect/>
          <a:stretch>
            <a:fillRect/>
          </a:stretch>
        </p:blipFill>
        <p:spPr bwMode="auto">
          <a:xfrm>
            <a:off x="7162800" y="1219200"/>
            <a:ext cx="1309688" cy="1228725"/>
          </a:xfrm>
          <a:prstGeom prst="rect">
            <a:avLst/>
          </a:prstGeom>
          <a:noFill/>
          <a:ln w="9525">
            <a:noFill/>
            <a:miter lim="800000"/>
            <a:headEnd/>
            <a:tailEnd/>
          </a:ln>
        </p:spPr>
      </p:pic>
      <p:sp>
        <p:nvSpPr>
          <p:cNvPr id="27651" name="Rectangle 3"/>
          <p:cNvSpPr>
            <a:spLocks noChangeArrowheads="1"/>
          </p:cNvSpPr>
          <p:nvPr/>
        </p:nvSpPr>
        <p:spPr bwMode="auto">
          <a:xfrm>
            <a:off x="7543800" y="2667000"/>
            <a:ext cx="9144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Hogs</a:t>
            </a:r>
            <a:endParaRPr kumimoji="0" lang="en-US" sz="1600" b="1" i="0" u="none" strike="noStrike" cap="none" normalizeH="0" baseline="0" dirty="0" smtClean="0">
              <a:ln>
                <a:noFill/>
              </a:ln>
              <a:solidFill>
                <a:schemeClr val="tx1"/>
              </a:solidFill>
              <a:effectLst/>
              <a:latin typeface="Arial" pitchFamily="34" charset="0"/>
            </a:endParaRPr>
          </a:p>
        </p:txBody>
      </p:sp>
      <p:sp>
        <p:nvSpPr>
          <p:cNvPr id="13" name="TextBox 12"/>
          <p:cNvSpPr txBox="1"/>
          <p:nvPr/>
        </p:nvSpPr>
        <p:spPr>
          <a:xfrm>
            <a:off x="304800" y="3200400"/>
            <a:ext cx="5105400" cy="923330"/>
          </a:xfrm>
          <a:prstGeom prst="rect">
            <a:avLst/>
          </a:prstGeom>
          <a:noFill/>
        </p:spPr>
        <p:txBody>
          <a:bodyPr wrap="square" rtlCol="0">
            <a:spAutoFit/>
          </a:bodyPr>
          <a:lstStyle/>
          <a:p>
            <a:r>
              <a:rPr lang="en-US" b="1" dirty="0" smtClean="0"/>
              <a:t>Beef fat or suet </a:t>
            </a:r>
            <a:r>
              <a:rPr lang="en-US" dirty="0" smtClean="0"/>
              <a:t>– Fat obtained from a beef carcass. </a:t>
            </a:r>
          </a:p>
          <a:p>
            <a:r>
              <a:rPr lang="en-US" b="1" dirty="0" smtClean="0"/>
              <a:t>Goat fat </a:t>
            </a:r>
            <a:r>
              <a:rPr lang="en-US" dirty="0" smtClean="0"/>
              <a:t>– rendered fat from goat.</a:t>
            </a:r>
          </a:p>
          <a:p>
            <a:r>
              <a:rPr lang="en-US" b="1" dirty="0" smtClean="0"/>
              <a:t>Lard</a:t>
            </a:r>
            <a:r>
              <a:rPr lang="en-US" dirty="0" smtClean="0"/>
              <a:t> – Rendered fat from hogs.</a:t>
            </a:r>
            <a:endParaRPr lang="en-US" dirty="0"/>
          </a:p>
        </p:txBody>
      </p:sp>
      <p:graphicFrame>
        <p:nvGraphicFramePr>
          <p:cNvPr id="14" name="Table 13"/>
          <p:cNvGraphicFramePr>
            <a:graphicFrameLocks noGrp="1"/>
          </p:cNvGraphicFramePr>
          <p:nvPr/>
        </p:nvGraphicFramePr>
        <p:xfrm>
          <a:off x="838200" y="4419600"/>
          <a:ext cx="7162800" cy="1483360"/>
        </p:xfrm>
        <a:graphic>
          <a:graphicData uri="http://schemas.openxmlformats.org/drawingml/2006/table">
            <a:tbl>
              <a:tblPr firstRow="1" bandRow="1">
                <a:tableStyleId>{2D5ABB26-0587-4C30-8999-92F81FD0307C}</a:tableStyleId>
              </a:tblPr>
              <a:tblGrid>
                <a:gridCol w="2387600"/>
                <a:gridCol w="2387600"/>
                <a:gridCol w="2387600"/>
              </a:tblGrid>
              <a:tr h="370840">
                <a:tc>
                  <a:txBody>
                    <a:bodyPr/>
                    <a:lstStyle/>
                    <a:p>
                      <a:r>
                        <a:rPr lang="en-US" dirty="0" smtClean="0"/>
                        <a:t>Criteria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Saponification value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Iodine value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Beef fat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193- 200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35 - 46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Goat</a:t>
                      </a:r>
                      <a:r>
                        <a:rPr lang="en-US" baseline="0" dirty="0" smtClean="0"/>
                        <a:t> fat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193 – 196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36 - 45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Lard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192 – 198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52 - 65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5" name="Footer Placeholder 14"/>
          <p:cNvSpPr>
            <a:spLocks noGrp="1"/>
          </p:cNvSpPr>
          <p:nvPr>
            <p:ph type="ftr" sz="quarter" idx="11"/>
          </p:nvPr>
        </p:nvSpPr>
        <p:spPr/>
        <p:txBody>
          <a:bodyPr/>
          <a:lstStyle/>
          <a:p>
            <a:r>
              <a:rPr lang="en-US" smtClean="0"/>
              <a:t>Food Standards – Mrs.R.Sakthi</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0" y="381000"/>
            <a:ext cx="4191000" cy="369332"/>
          </a:xfrm>
          <a:prstGeom prst="rect">
            <a:avLst/>
          </a:prstGeom>
          <a:noFill/>
        </p:spPr>
        <p:txBody>
          <a:bodyPr wrap="square" rtlCol="0">
            <a:spAutoFit/>
          </a:bodyPr>
          <a:lstStyle/>
          <a:p>
            <a:r>
              <a:rPr lang="en-US" b="1" dirty="0" smtClean="0"/>
              <a:t>	VEGETABLE OILS</a:t>
            </a:r>
            <a:endParaRPr lang="en-US" b="1" dirty="0"/>
          </a:p>
        </p:txBody>
      </p:sp>
      <p:pic>
        <p:nvPicPr>
          <p:cNvPr id="4" name="Picture 3" descr="http://t3.gstatic.com/images?q=tbn:ANd9GcRANA1tBJSOKJXlqgPSc9oNV171hfXIctRHLrJ-p-UBkzh9JVMb"/>
          <p:cNvPicPr/>
          <p:nvPr/>
        </p:nvPicPr>
        <p:blipFill>
          <a:blip r:embed="rId2"/>
          <a:srcRect/>
          <a:stretch>
            <a:fillRect/>
          </a:stretch>
        </p:blipFill>
        <p:spPr bwMode="auto">
          <a:xfrm>
            <a:off x="1" y="533400"/>
            <a:ext cx="1676399" cy="1676400"/>
          </a:xfrm>
          <a:prstGeom prst="rect">
            <a:avLst/>
          </a:prstGeom>
          <a:noFill/>
          <a:ln w="9525">
            <a:noFill/>
            <a:miter lim="800000"/>
            <a:headEnd/>
            <a:tailEnd/>
          </a:ln>
        </p:spPr>
      </p:pic>
      <p:sp>
        <p:nvSpPr>
          <p:cNvPr id="5" name="Rectangle 4"/>
          <p:cNvSpPr/>
          <p:nvPr/>
        </p:nvSpPr>
        <p:spPr>
          <a:xfrm>
            <a:off x="228600" y="2362200"/>
            <a:ext cx="1295996" cy="369332"/>
          </a:xfrm>
          <a:prstGeom prst="rect">
            <a:avLst/>
          </a:prstGeom>
        </p:spPr>
        <p:txBody>
          <a:bodyPr wrap="none">
            <a:spAutoFit/>
          </a:bodyPr>
          <a:lstStyle/>
          <a:p>
            <a:r>
              <a:rPr lang="en-US" b="1" dirty="0" smtClean="0"/>
              <a:t>Coconut Oil</a:t>
            </a:r>
            <a:endParaRPr lang="en-US" dirty="0"/>
          </a:p>
        </p:txBody>
      </p:sp>
      <p:graphicFrame>
        <p:nvGraphicFramePr>
          <p:cNvPr id="7" name="Table 6"/>
          <p:cNvGraphicFramePr>
            <a:graphicFrameLocks noGrp="1"/>
          </p:cNvGraphicFramePr>
          <p:nvPr/>
        </p:nvGraphicFramePr>
        <p:xfrm>
          <a:off x="1600200" y="838200"/>
          <a:ext cx="7391400" cy="1285240"/>
        </p:xfrm>
        <a:graphic>
          <a:graphicData uri="http://schemas.openxmlformats.org/drawingml/2006/table">
            <a:tbl>
              <a:tblPr firstRow="1" bandRow="1">
                <a:tableStyleId>{2D5ABB26-0587-4C30-8999-92F81FD0307C}</a:tableStyleId>
              </a:tblPr>
              <a:tblGrid>
                <a:gridCol w="2362200"/>
                <a:gridCol w="1524000"/>
                <a:gridCol w="1371600"/>
                <a:gridCol w="2133600"/>
              </a:tblGrid>
              <a:tr h="370840">
                <a:tc>
                  <a:txBody>
                    <a:bodyPr/>
                    <a:lstStyle/>
                    <a:p>
                      <a:r>
                        <a:rPr lang="en-US" dirty="0" err="1" smtClean="0"/>
                        <a:t>Buryro</a:t>
                      </a:r>
                      <a:endParaRPr lang="en-US" dirty="0" smtClean="0"/>
                    </a:p>
                    <a:p>
                      <a:r>
                        <a:rPr lang="en-US" dirty="0" err="1" smtClean="0"/>
                        <a:t>refractometer</a:t>
                      </a:r>
                      <a:r>
                        <a:rPr lang="en-US" baseline="0" dirty="0" smtClean="0"/>
                        <a:t> reading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Saponification value</a:t>
                      </a:r>
                    </a:p>
                    <a:p>
                      <a:r>
                        <a:rPr lang="en-US" dirty="0" smtClean="0"/>
                        <a:t>(not less than)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Iodine value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Free fatty acid(as oleic acid)(not</a:t>
                      </a:r>
                      <a:r>
                        <a:rPr lang="en-US" baseline="0" dirty="0" smtClean="0"/>
                        <a:t> more than)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34.0 –</a:t>
                      </a:r>
                      <a:r>
                        <a:rPr lang="en-US" baseline="0" dirty="0" smtClean="0"/>
                        <a:t> 35.5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250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7.5</a:t>
                      </a:r>
                      <a:r>
                        <a:rPr lang="en-US" baseline="0" dirty="0" smtClean="0"/>
                        <a:t> – 10.0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3.0%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8" name="Picture 7" descr="http://t2.gstatic.com/images?q=tbn:ANd9GcSx3k8nUYb9PBxKeS-90CuXbFpeszzMYAZIQkftS3wTw9HLb4mgIw"/>
          <p:cNvPicPr/>
          <p:nvPr/>
        </p:nvPicPr>
        <p:blipFill>
          <a:blip r:embed="rId3"/>
          <a:srcRect/>
          <a:stretch>
            <a:fillRect/>
          </a:stretch>
        </p:blipFill>
        <p:spPr bwMode="auto">
          <a:xfrm>
            <a:off x="0" y="2743200"/>
            <a:ext cx="1371600" cy="1219200"/>
          </a:xfrm>
          <a:prstGeom prst="rect">
            <a:avLst/>
          </a:prstGeom>
          <a:noFill/>
          <a:ln w="9525">
            <a:noFill/>
            <a:miter lim="800000"/>
            <a:headEnd/>
            <a:tailEnd/>
          </a:ln>
        </p:spPr>
      </p:pic>
      <p:sp>
        <p:nvSpPr>
          <p:cNvPr id="9" name="Rectangle 8"/>
          <p:cNvSpPr/>
          <p:nvPr/>
        </p:nvSpPr>
        <p:spPr>
          <a:xfrm>
            <a:off x="0" y="4114800"/>
            <a:ext cx="1668918" cy="369332"/>
          </a:xfrm>
          <a:prstGeom prst="rect">
            <a:avLst/>
          </a:prstGeom>
        </p:spPr>
        <p:txBody>
          <a:bodyPr wrap="none">
            <a:spAutoFit/>
          </a:bodyPr>
          <a:lstStyle/>
          <a:p>
            <a:r>
              <a:rPr lang="en-US" b="1" dirty="0" smtClean="0"/>
              <a:t>Cotton Seed Oil</a:t>
            </a:r>
            <a:endParaRPr lang="en-US" dirty="0"/>
          </a:p>
        </p:txBody>
      </p:sp>
      <p:graphicFrame>
        <p:nvGraphicFramePr>
          <p:cNvPr id="10" name="Table 9"/>
          <p:cNvGraphicFramePr>
            <a:graphicFrameLocks noGrp="1"/>
          </p:cNvGraphicFramePr>
          <p:nvPr/>
        </p:nvGraphicFramePr>
        <p:xfrm>
          <a:off x="1600200" y="2743200"/>
          <a:ext cx="7391400" cy="1285240"/>
        </p:xfrm>
        <a:graphic>
          <a:graphicData uri="http://schemas.openxmlformats.org/drawingml/2006/table">
            <a:tbl>
              <a:tblPr firstRow="1" bandRow="1">
                <a:tableStyleId>{2D5ABB26-0587-4C30-8999-92F81FD0307C}</a:tableStyleId>
              </a:tblPr>
              <a:tblGrid>
                <a:gridCol w="2362200"/>
                <a:gridCol w="1524000"/>
                <a:gridCol w="1371600"/>
                <a:gridCol w="2133600"/>
              </a:tblGrid>
              <a:tr h="370840">
                <a:tc>
                  <a:txBody>
                    <a:bodyPr/>
                    <a:lstStyle/>
                    <a:p>
                      <a:r>
                        <a:rPr lang="en-US" dirty="0" err="1" smtClean="0"/>
                        <a:t>Buryro</a:t>
                      </a:r>
                      <a:endParaRPr lang="en-US" dirty="0" smtClean="0"/>
                    </a:p>
                    <a:p>
                      <a:r>
                        <a:rPr lang="en-US" dirty="0" err="1" smtClean="0"/>
                        <a:t>refractometer</a:t>
                      </a:r>
                      <a:r>
                        <a:rPr lang="en-US" baseline="0" dirty="0" smtClean="0"/>
                        <a:t> reading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Saponification value</a:t>
                      </a:r>
                    </a:p>
                    <a:p>
                      <a:r>
                        <a:rPr lang="en-US" dirty="0" smtClean="0"/>
                        <a:t>(not less than)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Iodine value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Free fatty acid(as oleic acid)(not</a:t>
                      </a:r>
                      <a:r>
                        <a:rPr lang="en-US" baseline="0" dirty="0" smtClean="0"/>
                        <a:t> more than)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57.9 – 60.2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190 – 198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98 – 112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1" name="Table 10"/>
          <p:cNvGraphicFramePr>
            <a:graphicFrameLocks noGrp="1"/>
          </p:cNvGraphicFramePr>
          <p:nvPr/>
        </p:nvGraphicFramePr>
        <p:xfrm>
          <a:off x="1600200" y="4724400"/>
          <a:ext cx="7391400" cy="1285240"/>
        </p:xfrm>
        <a:graphic>
          <a:graphicData uri="http://schemas.openxmlformats.org/drawingml/2006/table">
            <a:tbl>
              <a:tblPr firstRow="1" bandRow="1">
                <a:tableStyleId>{2D5ABB26-0587-4C30-8999-92F81FD0307C}</a:tableStyleId>
              </a:tblPr>
              <a:tblGrid>
                <a:gridCol w="2362200"/>
                <a:gridCol w="1524000"/>
                <a:gridCol w="1371600"/>
                <a:gridCol w="2133600"/>
              </a:tblGrid>
              <a:tr h="370840">
                <a:tc>
                  <a:txBody>
                    <a:bodyPr/>
                    <a:lstStyle/>
                    <a:p>
                      <a:r>
                        <a:rPr lang="en-US" dirty="0" err="1" smtClean="0"/>
                        <a:t>Buryro</a:t>
                      </a:r>
                      <a:endParaRPr lang="en-US" dirty="0" smtClean="0"/>
                    </a:p>
                    <a:p>
                      <a:r>
                        <a:rPr lang="en-US" dirty="0" err="1" smtClean="0"/>
                        <a:t>refractometer</a:t>
                      </a:r>
                      <a:r>
                        <a:rPr lang="en-US" baseline="0" dirty="0" smtClean="0"/>
                        <a:t> reading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Saponification value</a:t>
                      </a:r>
                    </a:p>
                    <a:p>
                      <a:r>
                        <a:rPr lang="en-US" dirty="0" smtClean="0"/>
                        <a:t>(not less than)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Iodine value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Free fatty acid(as oleic acid)(not</a:t>
                      </a:r>
                      <a:r>
                        <a:rPr lang="en-US" baseline="0" dirty="0" smtClean="0"/>
                        <a:t> more than)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54.0 – 57.1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188 – 196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85 – 99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3.0%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2" name="Picture 11" descr="http://t3.gstatic.com/images?q=tbn:ANd9GcTVsEz3HgYO4UnQflqeynnA4sCfa1fNjsuz86TkatBm6dMjBEVtVQ"/>
          <p:cNvPicPr/>
          <p:nvPr/>
        </p:nvPicPr>
        <p:blipFill>
          <a:blip r:embed="rId4"/>
          <a:srcRect/>
          <a:stretch>
            <a:fillRect/>
          </a:stretch>
        </p:blipFill>
        <p:spPr bwMode="auto">
          <a:xfrm>
            <a:off x="1" y="4495801"/>
            <a:ext cx="1371600" cy="1371600"/>
          </a:xfrm>
          <a:prstGeom prst="rect">
            <a:avLst/>
          </a:prstGeom>
          <a:noFill/>
          <a:ln w="9525">
            <a:noFill/>
            <a:miter lim="800000"/>
            <a:headEnd/>
            <a:tailEnd/>
          </a:ln>
        </p:spPr>
      </p:pic>
      <p:sp>
        <p:nvSpPr>
          <p:cNvPr id="13" name="Rectangle 12"/>
          <p:cNvSpPr/>
          <p:nvPr/>
        </p:nvSpPr>
        <p:spPr>
          <a:xfrm>
            <a:off x="0" y="6019800"/>
            <a:ext cx="1481881" cy="369332"/>
          </a:xfrm>
          <a:prstGeom prst="rect">
            <a:avLst/>
          </a:prstGeom>
        </p:spPr>
        <p:txBody>
          <a:bodyPr wrap="none">
            <a:spAutoFit/>
          </a:bodyPr>
          <a:lstStyle/>
          <a:p>
            <a:r>
              <a:rPr lang="en-US" b="1" dirty="0" smtClean="0"/>
              <a:t>groundnut oil</a:t>
            </a:r>
            <a:endParaRPr lang="en-US" dirty="0"/>
          </a:p>
        </p:txBody>
      </p:sp>
      <p:sp>
        <p:nvSpPr>
          <p:cNvPr id="14" name="Footer Placeholder 13"/>
          <p:cNvSpPr>
            <a:spLocks noGrp="1"/>
          </p:cNvSpPr>
          <p:nvPr>
            <p:ph type="ftr" sz="quarter" idx="11"/>
          </p:nvPr>
        </p:nvSpPr>
        <p:spPr/>
        <p:txBody>
          <a:bodyPr/>
          <a:lstStyle/>
          <a:p>
            <a:r>
              <a:rPr lang="en-US" smtClean="0"/>
              <a:t>Food Standards – Mrs.R.Sakthi</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752600" y="838200"/>
          <a:ext cx="7391400" cy="1285240"/>
        </p:xfrm>
        <a:graphic>
          <a:graphicData uri="http://schemas.openxmlformats.org/drawingml/2006/table">
            <a:tbl>
              <a:tblPr firstRow="1" bandRow="1">
                <a:tableStyleId>{2D5ABB26-0587-4C30-8999-92F81FD0307C}</a:tableStyleId>
              </a:tblPr>
              <a:tblGrid>
                <a:gridCol w="2362200"/>
                <a:gridCol w="1524000"/>
                <a:gridCol w="1371600"/>
                <a:gridCol w="2133600"/>
              </a:tblGrid>
              <a:tr h="370840">
                <a:tc>
                  <a:txBody>
                    <a:bodyPr/>
                    <a:lstStyle/>
                    <a:p>
                      <a:r>
                        <a:rPr lang="en-US" dirty="0" err="1" smtClean="0"/>
                        <a:t>Buryro</a:t>
                      </a:r>
                      <a:endParaRPr lang="en-US" dirty="0" smtClean="0"/>
                    </a:p>
                    <a:p>
                      <a:r>
                        <a:rPr lang="en-US" dirty="0" err="1" smtClean="0"/>
                        <a:t>refractometer</a:t>
                      </a:r>
                      <a:r>
                        <a:rPr lang="en-US" baseline="0" dirty="0" smtClean="0"/>
                        <a:t> reading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Saponification value</a:t>
                      </a:r>
                    </a:p>
                    <a:p>
                      <a:r>
                        <a:rPr lang="en-US" dirty="0" smtClean="0"/>
                        <a:t>(not less than)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Iodine value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Free fatty acid(as oleic acid)(not</a:t>
                      </a:r>
                      <a:r>
                        <a:rPr lang="en-US" baseline="0" dirty="0" smtClean="0"/>
                        <a:t> more than)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58.0 – 60.5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168 – 177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96 – 108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3.0%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nvGraphicFramePr>
        <p:xfrm>
          <a:off x="1752600" y="2514600"/>
          <a:ext cx="7391400" cy="1285240"/>
        </p:xfrm>
        <a:graphic>
          <a:graphicData uri="http://schemas.openxmlformats.org/drawingml/2006/table">
            <a:tbl>
              <a:tblPr firstRow="1" bandRow="1">
                <a:tableStyleId>{2D5ABB26-0587-4C30-8999-92F81FD0307C}</a:tableStyleId>
              </a:tblPr>
              <a:tblGrid>
                <a:gridCol w="2362200"/>
                <a:gridCol w="1524000"/>
                <a:gridCol w="1371600"/>
                <a:gridCol w="2133600"/>
              </a:tblGrid>
              <a:tr h="370840">
                <a:tc>
                  <a:txBody>
                    <a:bodyPr/>
                    <a:lstStyle/>
                    <a:p>
                      <a:r>
                        <a:rPr lang="en-US" dirty="0" err="1" smtClean="0"/>
                        <a:t>Buryro</a:t>
                      </a:r>
                      <a:endParaRPr lang="en-US" dirty="0" smtClean="0"/>
                    </a:p>
                    <a:p>
                      <a:r>
                        <a:rPr lang="en-US" dirty="0" err="1" smtClean="0"/>
                        <a:t>refractometer</a:t>
                      </a:r>
                      <a:r>
                        <a:rPr lang="en-US" baseline="0" dirty="0" smtClean="0"/>
                        <a:t> reading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Saponification value</a:t>
                      </a:r>
                    </a:p>
                    <a:p>
                      <a:r>
                        <a:rPr lang="en-US" dirty="0" smtClean="0"/>
                        <a:t>(not less than)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Iodine value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Free fatty acid(as oleic acid)(not</a:t>
                      </a:r>
                      <a:r>
                        <a:rPr lang="en-US" baseline="0" dirty="0" smtClean="0"/>
                        <a:t> more than)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6.5</a:t>
                      </a:r>
                      <a:r>
                        <a:rPr lang="en-US" baseline="0" dirty="0" smtClean="0"/>
                        <a:t> – 65.4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185 – 190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115 – 120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3.0%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nvGraphicFramePr>
        <p:xfrm>
          <a:off x="1752600" y="4343400"/>
          <a:ext cx="7391400" cy="1285240"/>
        </p:xfrm>
        <a:graphic>
          <a:graphicData uri="http://schemas.openxmlformats.org/drawingml/2006/table">
            <a:tbl>
              <a:tblPr firstRow="1" bandRow="1">
                <a:tableStyleId>{2D5ABB26-0587-4C30-8999-92F81FD0307C}</a:tableStyleId>
              </a:tblPr>
              <a:tblGrid>
                <a:gridCol w="2362200"/>
                <a:gridCol w="1524000"/>
                <a:gridCol w="1371600"/>
                <a:gridCol w="2133600"/>
              </a:tblGrid>
              <a:tr h="370840">
                <a:tc>
                  <a:txBody>
                    <a:bodyPr/>
                    <a:lstStyle/>
                    <a:p>
                      <a:r>
                        <a:rPr lang="en-US" dirty="0" err="1" smtClean="0"/>
                        <a:t>Buryro</a:t>
                      </a:r>
                      <a:endParaRPr lang="en-US" dirty="0" smtClean="0"/>
                    </a:p>
                    <a:p>
                      <a:r>
                        <a:rPr lang="en-US" dirty="0" err="1" smtClean="0"/>
                        <a:t>refractometer</a:t>
                      </a:r>
                      <a:r>
                        <a:rPr lang="en-US" baseline="0" dirty="0" smtClean="0"/>
                        <a:t> reading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Saponification value</a:t>
                      </a:r>
                    </a:p>
                    <a:p>
                      <a:r>
                        <a:rPr lang="en-US" dirty="0" smtClean="0"/>
                        <a:t>(not less than)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Iodine value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Free fatty acid(as oleic acid)(not</a:t>
                      </a:r>
                      <a:r>
                        <a:rPr lang="en-US" baseline="0" dirty="0" smtClean="0"/>
                        <a:t> more than)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61.7 – 69.5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189 – 195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120 – 141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1.25%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Picture 5" descr="http://t3.gstatic.com/images?q=tbn:ANd9GcQeuVqcCYUW0zch7zp9xUS-8HijVHzQ_4X6-Lo9oLerBavgBGRu"/>
          <p:cNvPicPr/>
          <p:nvPr/>
        </p:nvPicPr>
        <p:blipFill>
          <a:blip r:embed="rId2"/>
          <a:srcRect/>
          <a:stretch>
            <a:fillRect/>
          </a:stretch>
        </p:blipFill>
        <p:spPr bwMode="auto">
          <a:xfrm>
            <a:off x="0" y="685800"/>
            <a:ext cx="1762125" cy="1243013"/>
          </a:xfrm>
          <a:prstGeom prst="rect">
            <a:avLst/>
          </a:prstGeom>
          <a:noFill/>
          <a:ln w="9525">
            <a:noFill/>
            <a:miter lim="800000"/>
            <a:headEnd/>
            <a:tailEnd/>
          </a:ln>
        </p:spPr>
      </p:pic>
      <p:sp>
        <p:nvSpPr>
          <p:cNvPr id="7" name="Rectangle 6"/>
          <p:cNvSpPr/>
          <p:nvPr/>
        </p:nvSpPr>
        <p:spPr>
          <a:xfrm>
            <a:off x="152400" y="1905000"/>
            <a:ext cx="1313565" cy="369332"/>
          </a:xfrm>
          <a:prstGeom prst="rect">
            <a:avLst/>
          </a:prstGeom>
        </p:spPr>
        <p:txBody>
          <a:bodyPr wrap="none">
            <a:spAutoFit/>
          </a:bodyPr>
          <a:lstStyle/>
          <a:p>
            <a:r>
              <a:rPr lang="en-US" b="1" dirty="0" smtClean="0"/>
              <a:t>Mustard Oil</a:t>
            </a:r>
            <a:endParaRPr lang="en-US" dirty="0"/>
          </a:p>
        </p:txBody>
      </p:sp>
      <p:pic>
        <p:nvPicPr>
          <p:cNvPr id="8" name="Picture 7" descr="http://t2.gstatic.com/images?q=tbn:ANd9GcR2oF3MNBi3C4r0EtqTd6nFH8GgcGe5z0EWTQK8FSVg1MvW_DnF"/>
          <p:cNvPicPr/>
          <p:nvPr/>
        </p:nvPicPr>
        <p:blipFill>
          <a:blip r:embed="rId3"/>
          <a:srcRect/>
          <a:stretch>
            <a:fillRect/>
          </a:stretch>
        </p:blipFill>
        <p:spPr bwMode="auto">
          <a:xfrm>
            <a:off x="152400" y="2438400"/>
            <a:ext cx="1462088" cy="1252538"/>
          </a:xfrm>
          <a:prstGeom prst="rect">
            <a:avLst/>
          </a:prstGeom>
          <a:noFill/>
          <a:ln w="9525">
            <a:noFill/>
            <a:miter lim="800000"/>
            <a:headEnd/>
            <a:tailEnd/>
          </a:ln>
        </p:spPr>
      </p:pic>
      <p:sp>
        <p:nvSpPr>
          <p:cNvPr id="9" name="Rectangle 8"/>
          <p:cNvSpPr/>
          <p:nvPr/>
        </p:nvSpPr>
        <p:spPr>
          <a:xfrm>
            <a:off x="0" y="3505200"/>
            <a:ext cx="1683474" cy="369332"/>
          </a:xfrm>
          <a:prstGeom prst="rect">
            <a:avLst/>
          </a:prstGeom>
        </p:spPr>
        <p:txBody>
          <a:bodyPr wrap="none">
            <a:spAutoFit/>
          </a:bodyPr>
          <a:lstStyle/>
          <a:p>
            <a:r>
              <a:rPr lang="en-US" b="1" dirty="0" err="1" smtClean="0"/>
              <a:t>sesame</a:t>
            </a:r>
            <a:r>
              <a:rPr lang="en-US" dirty="0" err="1" smtClean="0"/>
              <a:t>seed</a:t>
            </a:r>
            <a:r>
              <a:rPr lang="en-US" dirty="0" smtClean="0"/>
              <a:t> </a:t>
            </a:r>
            <a:r>
              <a:rPr lang="en-US" b="1" dirty="0" smtClean="0"/>
              <a:t>oil</a:t>
            </a:r>
            <a:r>
              <a:rPr lang="en-US" dirty="0" smtClean="0"/>
              <a:t> </a:t>
            </a:r>
            <a:endParaRPr lang="en-US" dirty="0"/>
          </a:p>
        </p:txBody>
      </p:sp>
      <p:pic>
        <p:nvPicPr>
          <p:cNvPr id="10" name="Picture 9" descr="Soybean oil has a high content of valuable unsaturated fatty acids of up to 62%. Linoleic acid amounts to up to 52% of it. Quelle: fotolia.com, © Studio_VII"/>
          <p:cNvPicPr/>
          <p:nvPr/>
        </p:nvPicPr>
        <p:blipFill>
          <a:blip r:embed="rId4"/>
          <a:srcRect/>
          <a:stretch>
            <a:fillRect/>
          </a:stretch>
        </p:blipFill>
        <p:spPr bwMode="auto">
          <a:xfrm>
            <a:off x="0" y="4267200"/>
            <a:ext cx="1528763" cy="1318022"/>
          </a:xfrm>
          <a:prstGeom prst="rect">
            <a:avLst/>
          </a:prstGeom>
          <a:noFill/>
          <a:ln w="9525">
            <a:noFill/>
            <a:miter lim="800000"/>
            <a:headEnd/>
            <a:tailEnd/>
          </a:ln>
        </p:spPr>
      </p:pic>
      <p:sp>
        <p:nvSpPr>
          <p:cNvPr id="25601" name="Rectangle 1"/>
          <p:cNvSpPr>
            <a:spLocks noChangeArrowheads="1"/>
          </p:cNvSpPr>
          <p:nvPr/>
        </p:nvSpPr>
        <p:spPr bwMode="auto">
          <a:xfrm>
            <a:off x="0" y="5715000"/>
            <a:ext cx="152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Soybean oil</a:t>
            </a:r>
            <a:endParaRPr kumimoji="0" lang="en-US" sz="1600" b="1" i="0" u="none" strike="noStrike" cap="none" normalizeH="0" baseline="0" dirty="0" smtClean="0">
              <a:ln>
                <a:noFill/>
              </a:ln>
              <a:solidFill>
                <a:schemeClr val="tx1"/>
              </a:solidFill>
              <a:effectLst/>
              <a:latin typeface="Arial" pitchFamily="34" charset="0"/>
            </a:endParaRPr>
          </a:p>
        </p:txBody>
      </p:sp>
      <p:sp>
        <p:nvSpPr>
          <p:cNvPr id="11" name="Footer Placeholder 10"/>
          <p:cNvSpPr>
            <a:spLocks noGrp="1"/>
          </p:cNvSpPr>
          <p:nvPr>
            <p:ph type="ftr" sz="quarter" idx="11"/>
          </p:nvPr>
        </p:nvSpPr>
        <p:spPr/>
        <p:txBody>
          <a:bodyPr/>
          <a:lstStyle/>
          <a:p>
            <a:r>
              <a:rPr lang="en-US" smtClean="0"/>
              <a:t>Food Standards – Mrs.R.Sakthi</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600200" y="838200"/>
          <a:ext cx="7391400" cy="1285240"/>
        </p:xfrm>
        <a:graphic>
          <a:graphicData uri="http://schemas.openxmlformats.org/drawingml/2006/table">
            <a:tbl>
              <a:tblPr firstRow="1" bandRow="1">
                <a:tableStyleId>{2D5ABB26-0587-4C30-8999-92F81FD0307C}</a:tableStyleId>
              </a:tblPr>
              <a:tblGrid>
                <a:gridCol w="2362200"/>
                <a:gridCol w="1524000"/>
                <a:gridCol w="1371600"/>
                <a:gridCol w="2133600"/>
              </a:tblGrid>
              <a:tr h="370840">
                <a:tc>
                  <a:txBody>
                    <a:bodyPr/>
                    <a:lstStyle/>
                    <a:p>
                      <a:r>
                        <a:rPr lang="en-US" dirty="0" err="1" smtClean="0"/>
                        <a:t>Buryro</a:t>
                      </a:r>
                      <a:endParaRPr lang="en-US" dirty="0" smtClean="0"/>
                    </a:p>
                    <a:p>
                      <a:r>
                        <a:rPr lang="en-US" dirty="0" err="1" smtClean="0"/>
                        <a:t>refractometer</a:t>
                      </a:r>
                      <a:r>
                        <a:rPr lang="en-US" baseline="0" dirty="0" smtClean="0"/>
                        <a:t> reading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Saponification value</a:t>
                      </a:r>
                    </a:p>
                    <a:p>
                      <a:r>
                        <a:rPr lang="en-US" dirty="0" smtClean="0"/>
                        <a:t>(not less than)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Iodine value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Free fatty acid(as oleic acid)(not</a:t>
                      </a:r>
                      <a:r>
                        <a:rPr lang="en-US" baseline="0" dirty="0" smtClean="0"/>
                        <a:t> more than)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61.0 – 65.0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185 – 193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125 – 135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3.0%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nvGraphicFramePr>
        <p:xfrm>
          <a:off x="1600200" y="2895600"/>
          <a:ext cx="7391400" cy="1285240"/>
        </p:xfrm>
        <a:graphic>
          <a:graphicData uri="http://schemas.openxmlformats.org/drawingml/2006/table">
            <a:tbl>
              <a:tblPr firstRow="1" bandRow="1">
                <a:tableStyleId>{2D5ABB26-0587-4C30-8999-92F81FD0307C}</a:tableStyleId>
              </a:tblPr>
              <a:tblGrid>
                <a:gridCol w="2362200"/>
                <a:gridCol w="1524000"/>
                <a:gridCol w="1371600"/>
                <a:gridCol w="2133600"/>
              </a:tblGrid>
              <a:tr h="370840">
                <a:tc>
                  <a:txBody>
                    <a:bodyPr/>
                    <a:lstStyle/>
                    <a:p>
                      <a:r>
                        <a:rPr lang="en-US" dirty="0" err="1" smtClean="0"/>
                        <a:t>Buryro</a:t>
                      </a:r>
                      <a:endParaRPr lang="en-US" dirty="0" smtClean="0"/>
                    </a:p>
                    <a:p>
                      <a:r>
                        <a:rPr lang="en-US" dirty="0" err="1" smtClean="0"/>
                        <a:t>refractometer</a:t>
                      </a:r>
                      <a:r>
                        <a:rPr lang="en-US" baseline="0" dirty="0" smtClean="0"/>
                        <a:t> reading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Saponification value</a:t>
                      </a:r>
                    </a:p>
                    <a:p>
                      <a:r>
                        <a:rPr lang="en-US" dirty="0" smtClean="0"/>
                        <a:t>(not less than)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Iodine value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Free fatty acid(as oleic acid)(not</a:t>
                      </a:r>
                      <a:r>
                        <a:rPr lang="en-US" baseline="0" dirty="0" smtClean="0"/>
                        <a:t> more than)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69.5 –</a:t>
                      </a:r>
                      <a:r>
                        <a:rPr lang="en-US" baseline="0" dirty="0" smtClean="0"/>
                        <a:t> 74.3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188 – 195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&gt;170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nvGraphicFramePr>
        <p:xfrm>
          <a:off x="1600200" y="5029200"/>
          <a:ext cx="7391400" cy="1285240"/>
        </p:xfrm>
        <a:graphic>
          <a:graphicData uri="http://schemas.openxmlformats.org/drawingml/2006/table">
            <a:tbl>
              <a:tblPr firstRow="1" bandRow="1">
                <a:tableStyleId>{2D5ABB26-0587-4C30-8999-92F81FD0307C}</a:tableStyleId>
              </a:tblPr>
              <a:tblGrid>
                <a:gridCol w="2362200"/>
                <a:gridCol w="1524000"/>
                <a:gridCol w="1371600"/>
                <a:gridCol w="2133600"/>
              </a:tblGrid>
              <a:tr h="370840">
                <a:tc>
                  <a:txBody>
                    <a:bodyPr/>
                    <a:lstStyle/>
                    <a:p>
                      <a:r>
                        <a:rPr lang="en-US" dirty="0" err="1" smtClean="0"/>
                        <a:t>Buryro</a:t>
                      </a:r>
                      <a:endParaRPr lang="en-US" dirty="0" smtClean="0"/>
                    </a:p>
                    <a:p>
                      <a:r>
                        <a:rPr lang="en-US" dirty="0" err="1" smtClean="0"/>
                        <a:t>refractometer</a:t>
                      </a:r>
                      <a:r>
                        <a:rPr lang="en-US" baseline="0" dirty="0" smtClean="0"/>
                        <a:t> reading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Saponification value</a:t>
                      </a:r>
                    </a:p>
                    <a:p>
                      <a:r>
                        <a:rPr lang="en-US" dirty="0" smtClean="0"/>
                        <a:t>(not less than)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Iodine value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Free fatty acid(as oleic acid)(not</a:t>
                      </a:r>
                      <a:r>
                        <a:rPr lang="en-US" baseline="0" dirty="0" smtClean="0"/>
                        <a:t> more than)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49.5 – 52.7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187 – 196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58 – 70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 name="Picture 6" descr="http://t3.gstatic.com/images?q=tbn:ANd9GcRb9OFCAWAnxVlTQFyquaEV4CAnuc92tv0pry6Zm7YkKqW-figDvA"/>
          <p:cNvPicPr/>
          <p:nvPr/>
        </p:nvPicPr>
        <p:blipFill>
          <a:blip r:embed="rId2"/>
          <a:srcRect/>
          <a:stretch>
            <a:fillRect/>
          </a:stretch>
        </p:blipFill>
        <p:spPr bwMode="auto">
          <a:xfrm>
            <a:off x="152400" y="2819400"/>
            <a:ext cx="1328738" cy="1309688"/>
          </a:xfrm>
          <a:prstGeom prst="rect">
            <a:avLst/>
          </a:prstGeom>
          <a:noFill/>
          <a:ln w="9525">
            <a:noFill/>
            <a:miter lim="800000"/>
            <a:headEnd/>
            <a:tailEnd/>
          </a:ln>
        </p:spPr>
      </p:pic>
      <p:sp>
        <p:nvSpPr>
          <p:cNvPr id="8" name="Rectangle 7"/>
          <p:cNvSpPr/>
          <p:nvPr/>
        </p:nvSpPr>
        <p:spPr>
          <a:xfrm>
            <a:off x="228600" y="4191000"/>
            <a:ext cx="1196161" cy="369332"/>
          </a:xfrm>
          <a:prstGeom prst="rect">
            <a:avLst/>
          </a:prstGeom>
        </p:spPr>
        <p:txBody>
          <a:bodyPr wrap="none">
            <a:spAutoFit/>
          </a:bodyPr>
          <a:lstStyle/>
          <a:p>
            <a:r>
              <a:rPr lang="en-US" b="1" dirty="0" smtClean="0"/>
              <a:t>Linseed oil</a:t>
            </a:r>
            <a:endParaRPr lang="en-US" dirty="0"/>
          </a:p>
        </p:txBody>
      </p:sp>
      <p:pic>
        <p:nvPicPr>
          <p:cNvPr id="9" name="Picture 8" descr="http://t1.gstatic.com/images?q=tbn:ANd9GcTegkBJs3ntAh8PDwah3dKJRkroOdcr-2kTOehACYP1818gGZKU"/>
          <p:cNvPicPr/>
          <p:nvPr/>
        </p:nvPicPr>
        <p:blipFill>
          <a:blip r:embed="rId3"/>
          <a:srcRect/>
          <a:stretch>
            <a:fillRect/>
          </a:stretch>
        </p:blipFill>
        <p:spPr bwMode="auto">
          <a:xfrm>
            <a:off x="0" y="4953000"/>
            <a:ext cx="1452563" cy="1319213"/>
          </a:xfrm>
          <a:prstGeom prst="rect">
            <a:avLst/>
          </a:prstGeom>
          <a:noFill/>
          <a:ln w="9525">
            <a:noFill/>
            <a:miter lim="800000"/>
            <a:headEnd/>
            <a:tailEnd/>
          </a:ln>
        </p:spPr>
      </p:pic>
      <p:sp>
        <p:nvSpPr>
          <p:cNvPr id="24577" name="Rectangle 1"/>
          <p:cNvSpPr>
            <a:spLocks noChangeArrowheads="1"/>
          </p:cNvSpPr>
          <p:nvPr/>
        </p:nvSpPr>
        <p:spPr bwMode="auto">
          <a:xfrm>
            <a:off x="0" y="6324600"/>
            <a:ext cx="14478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a:t>
            </a:r>
            <a:r>
              <a:rPr kumimoji="0" lang="en-US" sz="1600" b="1" i="0" u="none" strike="noStrike" cap="none" normalizeH="0" baseline="0" dirty="0" err="1" smtClean="0">
                <a:ln>
                  <a:noFill/>
                </a:ln>
                <a:solidFill>
                  <a:srgbClr val="222222"/>
                </a:solidFill>
                <a:effectLst/>
                <a:latin typeface="Arial" pitchFamily="34" charset="0"/>
                <a:ea typeface="Times New Roman" pitchFamily="18" charset="0"/>
                <a:cs typeface="Arial" pitchFamily="34" charset="0"/>
              </a:rPr>
              <a:t>mahua</a:t>
            </a:r>
            <a:r>
              <a:rPr kumimoji="0" lang="en-US" sz="16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)oil</a:t>
            </a:r>
            <a:endParaRPr kumimoji="0" lang="en-US" sz="1600" b="1" i="0" u="none" strike="noStrike" cap="none" normalizeH="0" baseline="0" dirty="0" smtClean="0">
              <a:ln>
                <a:noFill/>
              </a:ln>
              <a:solidFill>
                <a:schemeClr val="tx1"/>
              </a:solidFill>
              <a:effectLst/>
              <a:latin typeface="Arial" pitchFamily="34" charset="0"/>
            </a:endParaRPr>
          </a:p>
        </p:txBody>
      </p:sp>
      <p:pic>
        <p:nvPicPr>
          <p:cNvPr id="12" name="Picture 11" descr="http://t0.gstatic.com/images?q=tbn:ANd9GcQX0hwNGtu1up5c731l4aT1RwO7eAVrWgDhQMKZGakKjxZaJu71wA"/>
          <p:cNvPicPr/>
          <p:nvPr/>
        </p:nvPicPr>
        <p:blipFill>
          <a:blip r:embed="rId4"/>
          <a:srcRect/>
          <a:stretch>
            <a:fillRect/>
          </a:stretch>
        </p:blipFill>
        <p:spPr bwMode="auto">
          <a:xfrm>
            <a:off x="0" y="685800"/>
            <a:ext cx="1376363" cy="1295400"/>
          </a:xfrm>
          <a:prstGeom prst="rect">
            <a:avLst/>
          </a:prstGeom>
          <a:noFill/>
          <a:ln w="9525">
            <a:noFill/>
            <a:miter lim="800000"/>
            <a:headEnd/>
            <a:tailEnd/>
          </a:ln>
        </p:spPr>
      </p:pic>
      <p:sp>
        <p:nvSpPr>
          <p:cNvPr id="15" name="Rectangle 14"/>
          <p:cNvSpPr/>
          <p:nvPr/>
        </p:nvSpPr>
        <p:spPr>
          <a:xfrm>
            <a:off x="0" y="2133600"/>
            <a:ext cx="1518364" cy="369332"/>
          </a:xfrm>
          <a:prstGeom prst="rect">
            <a:avLst/>
          </a:prstGeom>
        </p:spPr>
        <p:txBody>
          <a:bodyPr wrap="none">
            <a:spAutoFit/>
          </a:bodyPr>
          <a:lstStyle/>
          <a:p>
            <a:pPr lvl="0" fontAlgn="base">
              <a:spcBef>
                <a:spcPct val="0"/>
              </a:spcBef>
              <a:spcAft>
                <a:spcPct val="0"/>
              </a:spcAft>
            </a:pPr>
            <a:r>
              <a:rPr lang="en-US" b="1" dirty="0" smtClean="0">
                <a:solidFill>
                  <a:srgbClr val="222222"/>
                </a:solidFill>
                <a:latin typeface="Arial" pitchFamily="34" charset="0"/>
                <a:ea typeface="Times New Roman" pitchFamily="18" charset="0"/>
                <a:cs typeface="Arial" pitchFamily="34" charset="0"/>
              </a:rPr>
              <a:t>Niger Seeds</a:t>
            </a:r>
            <a:endParaRPr lang="en-US" dirty="0" smtClean="0">
              <a:latin typeface="Arial" pitchFamily="34" charset="0"/>
            </a:endParaRPr>
          </a:p>
        </p:txBody>
      </p:sp>
      <p:sp>
        <p:nvSpPr>
          <p:cNvPr id="11" name="Footer Placeholder 10"/>
          <p:cNvSpPr>
            <a:spLocks noGrp="1"/>
          </p:cNvSpPr>
          <p:nvPr>
            <p:ph type="ftr" sz="quarter" idx="11"/>
          </p:nvPr>
        </p:nvSpPr>
        <p:spPr/>
        <p:txBody>
          <a:bodyPr/>
          <a:lstStyle/>
          <a:p>
            <a:r>
              <a:rPr lang="en-US" smtClean="0"/>
              <a:t>Food Standards – Mrs.R.Sakthi</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t1.gstatic.com/images?q=tbn:ANd9GcSr7haOX1aR0kVC6kU0uPa_hyuRQsZv0-kyeG8pygMxPXwtcbR6fg"/>
          <p:cNvPicPr/>
          <p:nvPr/>
        </p:nvPicPr>
        <p:blipFill>
          <a:blip r:embed="rId2"/>
          <a:srcRect/>
          <a:stretch>
            <a:fillRect/>
          </a:stretch>
        </p:blipFill>
        <p:spPr bwMode="auto">
          <a:xfrm>
            <a:off x="228600" y="609600"/>
            <a:ext cx="1066800" cy="1066800"/>
          </a:xfrm>
          <a:prstGeom prst="rect">
            <a:avLst/>
          </a:prstGeom>
          <a:noFill/>
          <a:ln w="9525">
            <a:noFill/>
            <a:miter lim="800000"/>
            <a:headEnd/>
            <a:tailEnd/>
          </a:ln>
        </p:spPr>
      </p:pic>
      <p:graphicFrame>
        <p:nvGraphicFramePr>
          <p:cNvPr id="3" name="Table 2"/>
          <p:cNvGraphicFramePr>
            <a:graphicFrameLocks noGrp="1"/>
          </p:cNvGraphicFramePr>
          <p:nvPr/>
        </p:nvGraphicFramePr>
        <p:xfrm>
          <a:off x="1524000" y="609600"/>
          <a:ext cx="7391400" cy="1285240"/>
        </p:xfrm>
        <a:graphic>
          <a:graphicData uri="http://schemas.openxmlformats.org/drawingml/2006/table">
            <a:tbl>
              <a:tblPr firstRow="1" bandRow="1">
                <a:tableStyleId>{2D5ABB26-0587-4C30-8999-92F81FD0307C}</a:tableStyleId>
              </a:tblPr>
              <a:tblGrid>
                <a:gridCol w="2362200"/>
                <a:gridCol w="1524000"/>
                <a:gridCol w="1371600"/>
                <a:gridCol w="2133600"/>
              </a:tblGrid>
              <a:tr h="370840">
                <a:tc>
                  <a:txBody>
                    <a:bodyPr/>
                    <a:lstStyle/>
                    <a:p>
                      <a:r>
                        <a:rPr lang="en-US" dirty="0" err="1" smtClean="0"/>
                        <a:t>Buryro</a:t>
                      </a:r>
                      <a:endParaRPr lang="en-US" dirty="0" smtClean="0"/>
                    </a:p>
                    <a:p>
                      <a:r>
                        <a:rPr lang="en-US" dirty="0" err="1" smtClean="0"/>
                        <a:t>refractometer</a:t>
                      </a:r>
                      <a:r>
                        <a:rPr lang="en-US" baseline="0" dirty="0" smtClean="0"/>
                        <a:t> reading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Saponification value</a:t>
                      </a:r>
                    </a:p>
                    <a:p>
                      <a:r>
                        <a:rPr lang="en-US" dirty="0" smtClean="0"/>
                        <a:t>(not less than)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Iodine value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Free fatty acid(as oleic acid)(not</a:t>
                      </a:r>
                      <a:r>
                        <a:rPr lang="en-US" baseline="0" dirty="0" smtClean="0"/>
                        <a:t> more than)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53.0 – 56.0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185 – 196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79 – 90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3.0%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nvGraphicFramePr>
        <p:xfrm>
          <a:off x="1600200" y="2743200"/>
          <a:ext cx="7391400" cy="1285240"/>
        </p:xfrm>
        <a:graphic>
          <a:graphicData uri="http://schemas.openxmlformats.org/drawingml/2006/table">
            <a:tbl>
              <a:tblPr firstRow="1" bandRow="1">
                <a:tableStyleId>{2D5ABB26-0587-4C30-8999-92F81FD0307C}</a:tableStyleId>
              </a:tblPr>
              <a:tblGrid>
                <a:gridCol w="2362200"/>
                <a:gridCol w="1524000"/>
                <a:gridCol w="1371600"/>
                <a:gridCol w="2133600"/>
              </a:tblGrid>
              <a:tr h="370840">
                <a:tc>
                  <a:txBody>
                    <a:bodyPr/>
                    <a:lstStyle/>
                    <a:p>
                      <a:r>
                        <a:rPr lang="en-US" dirty="0" err="1" smtClean="0"/>
                        <a:t>Buryro</a:t>
                      </a:r>
                      <a:endParaRPr lang="en-US" dirty="0" smtClean="0"/>
                    </a:p>
                    <a:p>
                      <a:r>
                        <a:rPr lang="en-US" dirty="0" err="1" smtClean="0"/>
                        <a:t>refractometer</a:t>
                      </a:r>
                      <a:r>
                        <a:rPr lang="en-US" baseline="0" dirty="0" smtClean="0"/>
                        <a:t> reading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Saponification value</a:t>
                      </a:r>
                    </a:p>
                    <a:p>
                      <a:r>
                        <a:rPr lang="en-US" dirty="0" smtClean="0"/>
                        <a:t>(not less than)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Iodine value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Free fatty acid(as oleic acid)(not</a:t>
                      </a:r>
                      <a:r>
                        <a:rPr lang="en-US" baseline="0" dirty="0" smtClean="0"/>
                        <a:t> more than)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60.0 – 64.0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186 – 194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133</a:t>
                      </a:r>
                      <a:r>
                        <a:rPr lang="en-US" baseline="0" dirty="0" smtClean="0"/>
                        <a:t> – 146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3.0%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nvGraphicFramePr>
        <p:xfrm>
          <a:off x="1600200" y="4800600"/>
          <a:ext cx="7391400" cy="1285240"/>
        </p:xfrm>
        <a:graphic>
          <a:graphicData uri="http://schemas.openxmlformats.org/drawingml/2006/table">
            <a:tbl>
              <a:tblPr firstRow="1" bandRow="1">
                <a:tableStyleId>{2D5ABB26-0587-4C30-8999-92F81FD0307C}</a:tableStyleId>
              </a:tblPr>
              <a:tblGrid>
                <a:gridCol w="2362200"/>
                <a:gridCol w="1524000"/>
                <a:gridCol w="1371600"/>
                <a:gridCol w="2133600"/>
              </a:tblGrid>
              <a:tr h="370840">
                <a:tc>
                  <a:txBody>
                    <a:bodyPr/>
                    <a:lstStyle/>
                    <a:p>
                      <a:r>
                        <a:rPr lang="en-US" dirty="0" err="1" smtClean="0"/>
                        <a:t>Buryro</a:t>
                      </a:r>
                      <a:endParaRPr lang="en-US" dirty="0" smtClean="0"/>
                    </a:p>
                    <a:p>
                      <a:r>
                        <a:rPr lang="en-US" dirty="0" err="1" smtClean="0"/>
                        <a:t>refractometer</a:t>
                      </a:r>
                      <a:r>
                        <a:rPr lang="en-US" baseline="0" dirty="0" smtClean="0"/>
                        <a:t> reading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Saponification value</a:t>
                      </a:r>
                    </a:p>
                    <a:p>
                      <a:r>
                        <a:rPr lang="en-US" dirty="0" smtClean="0"/>
                        <a:t>(not less than)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Iodine value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Free fatty acid(as oleic acid)(not</a:t>
                      </a:r>
                      <a:r>
                        <a:rPr lang="en-US" baseline="0" dirty="0" smtClean="0"/>
                        <a:t> more than)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62.4 – 64.7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186 – 196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135 – 146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3.0%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Rectangle 6"/>
          <p:cNvSpPr/>
          <p:nvPr/>
        </p:nvSpPr>
        <p:spPr>
          <a:xfrm>
            <a:off x="304800" y="1752600"/>
            <a:ext cx="963212" cy="369332"/>
          </a:xfrm>
          <a:prstGeom prst="rect">
            <a:avLst/>
          </a:prstGeom>
        </p:spPr>
        <p:txBody>
          <a:bodyPr wrap="none">
            <a:spAutoFit/>
          </a:bodyPr>
          <a:lstStyle/>
          <a:p>
            <a:r>
              <a:rPr lang="en-US" b="1" dirty="0" smtClean="0"/>
              <a:t>Olive oil</a:t>
            </a:r>
            <a:endParaRPr lang="en-US" dirty="0"/>
          </a:p>
        </p:txBody>
      </p:sp>
      <p:pic>
        <p:nvPicPr>
          <p:cNvPr id="8" name="Picture 7" descr="http://t1.gstatic.com/images?q=tbn:ANd9GcT0xKb77j3V3Sm9fnUtwY3__B8VHBAUWXO34wCHa1iRHVxwzg6UWg"/>
          <p:cNvPicPr/>
          <p:nvPr/>
        </p:nvPicPr>
        <p:blipFill>
          <a:blip r:embed="rId3"/>
          <a:srcRect/>
          <a:stretch>
            <a:fillRect/>
          </a:stretch>
        </p:blipFill>
        <p:spPr bwMode="auto">
          <a:xfrm>
            <a:off x="228600" y="2667000"/>
            <a:ext cx="1171575" cy="1295400"/>
          </a:xfrm>
          <a:prstGeom prst="rect">
            <a:avLst/>
          </a:prstGeom>
          <a:noFill/>
          <a:ln w="9525">
            <a:noFill/>
            <a:miter lim="800000"/>
            <a:headEnd/>
            <a:tailEnd/>
          </a:ln>
        </p:spPr>
      </p:pic>
      <p:sp>
        <p:nvSpPr>
          <p:cNvPr id="9" name="Rectangle 8"/>
          <p:cNvSpPr/>
          <p:nvPr/>
        </p:nvSpPr>
        <p:spPr>
          <a:xfrm>
            <a:off x="0" y="4038600"/>
            <a:ext cx="1619226" cy="369332"/>
          </a:xfrm>
          <a:prstGeom prst="rect">
            <a:avLst/>
          </a:prstGeom>
        </p:spPr>
        <p:txBody>
          <a:bodyPr wrap="none">
            <a:spAutoFit/>
          </a:bodyPr>
          <a:lstStyle/>
          <a:p>
            <a:r>
              <a:rPr lang="en-US" b="1" dirty="0" smtClean="0"/>
              <a:t>Poppy Seed Oil</a:t>
            </a:r>
            <a:endParaRPr lang="en-US" dirty="0"/>
          </a:p>
        </p:txBody>
      </p:sp>
      <p:pic>
        <p:nvPicPr>
          <p:cNvPr id="10" name="Picture 9" descr="http://t0.gstatic.com/images?q=tbn:ANd9GcQKExPATYHp8GT4-q20papeuLzapX7jT_-J150EKSuzeGCzN9uazA"/>
          <p:cNvPicPr/>
          <p:nvPr/>
        </p:nvPicPr>
        <p:blipFill>
          <a:blip r:embed="rId4"/>
          <a:srcRect/>
          <a:stretch>
            <a:fillRect/>
          </a:stretch>
        </p:blipFill>
        <p:spPr bwMode="auto">
          <a:xfrm>
            <a:off x="228600" y="4800600"/>
            <a:ext cx="1223963" cy="1147763"/>
          </a:xfrm>
          <a:prstGeom prst="rect">
            <a:avLst/>
          </a:prstGeom>
          <a:noFill/>
          <a:ln w="9525">
            <a:noFill/>
            <a:miter lim="800000"/>
            <a:headEnd/>
            <a:tailEnd/>
          </a:ln>
        </p:spPr>
      </p:pic>
      <p:sp>
        <p:nvSpPr>
          <p:cNvPr id="11" name="Rectangle 10"/>
          <p:cNvSpPr/>
          <p:nvPr/>
        </p:nvSpPr>
        <p:spPr>
          <a:xfrm>
            <a:off x="0" y="6019800"/>
            <a:ext cx="1886799" cy="369332"/>
          </a:xfrm>
          <a:prstGeom prst="rect">
            <a:avLst/>
          </a:prstGeom>
        </p:spPr>
        <p:txBody>
          <a:bodyPr wrap="none">
            <a:spAutoFit/>
          </a:bodyPr>
          <a:lstStyle/>
          <a:p>
            <a:r>
              <a:rPr lang="en-US" b="1" dirty="0" err="1" smtClean="0"/>
              <a:t>Safflowerseed</a:t>
            </a:r>
            <a:r>
              <a:rPr lang="en-US" b="1" dirty="0" smtClean="0"/>
              <a:t> oil</a:t>
            </a:r>
            <a:endParaRPr lang="en-US" dirty="0"/>
          </a:p>
        </p:txBody>
      </p:sp>
      <p:sp>
        <p:nvSpPr>
          <p:cNvPr id="12" name="Footer Placeholder 11"/>
          <p:cNvSpPr>
            <a:spLocks noGrp="1"/>
          </p:cNvSpPr>
          <p:nvPr>
            <p:ph type="ftr" sz="quarter" idx="11"/>
          </p:nvPr>
        </p:nvSpPr>
        <p:spPr/>
        <p:txBody>
          <a:bodyPr/>
          <a:lstStyle/>
          <a:p>
            <a:r>
              <a:rPr lang="en-US" smtClean="0"/>
              <a:t>Food Standards – Mrs.R.Sakthi</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667000"/>
            <a:ext cx="9144000" cy="1200329"/>
          </a:xfrm>
          <a:prstGeom prst="rect">
            <a:avLst/>
          </a:prstGeom>
          <a:noFill/>
        </p:spPr>
        <p:txBody>
          <a:bodyPr wrap="square" rtlCol="0">
            <a:spAutoFit/>
          </a:bodyPr>
          <a:lstStyle/>
          <a:p>
            <a:pPr algn="ctr"/>
            <a:r>
              <a:rPr lang="en-US" sz="7200" dirty="0" smtClean="0"/>
              <a:t>FOOD STANDARDS</a:t>
            </a:r>
            <a:endParaRPr lang="en-US" sz="7200" dirty="0"/>
          </a:p>
        </p:txBody>
      </p:sp>
      <p:pic>
        <p:nvPicPr>
          <p:cNvPr id="5" name="Picture 4"/>
          <p:cNvPicPr>
            <a:picLocks noChangeAspect="1" noChangeArrowheads="1"/>
          </p:cNvPicPr>
          <p:nvPr/>
        </p:nvPicPr>
        <p:blipFill>
          <a:blip r:embed="rId2"/>
          <a:srcRect/>
          <a:stretch>
            <a:fillRect/>
          </a:stretch>
        </p:blipFill>
        <p:spPr bwMode="auto">
          <a:xfrm>
            <a:off x="0" y="1"/>
            <a:ext cx="9191625" cy="1904999"/>
          </a:xfrm>
          <a:prstGeom prst="rect">
            <a:avLst/>
          </a:prstGeom>
          <a:noFill/>
          <a:ln w="9525">
            <a:noFill/>
            <a:miter lim="800000"/>
            <a:headEnd/>
            <a:tailEnd/>
          </a:ln>
          <a:effectLst/>
        </p:spPr>
      </p:pic>
      <p:sp>
        <p:nvSpPr>
          <p:cNvPr id="7" name="Footer Placeholder 6"/>
          <p:cNvSpPr>
            <a:spLocks noGrp="1"/>
          </p:cNvSpPr>
          <p:nvPr>
            <p:ph type="ftr" sz="quarter" idx="11"/>
          </p:nvPr>
        </p:nvSpPr>
        <p:spPr/>
        <p:txBody>
          <a:bodyPr/>
          <a:lstStyle/>
          <a:p>
            <a:r>
              <a:rPr lang="en-US" dirty="0" smtClean="0"/>
              <a:t>Food Standards – </a:t>
            </a:r>
            <a:r>
              <a:rPr lang="en-US" dirty="0" err="1" smtClean="0"/>
              <a:t>Mrs.R.Sakthi</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1524000" cy="369332"/>
          </a:xfrm>
          <a:prstGeom prst="rect">
            <a:avLst/>
          </a:prstGeom>
          <a:noFill/>
        </p:spPr>
        <p:txBody>
          <a:bodyPr wrap="square" rtlCol="0">
            <a:spAutoFit/>
          </a:bodyPr>
          <a:lstStyle/>
          <a:p>
            <a:r>
              <a:rPr lang="en-US" b="1" dirty="0" smtClean="0"/>
              <a:t>MARGARINE</a:t>
            </a:r>
            <a:endParaRPr lang="en-US" b="1" dirty="0"/>
          </a:p>
        </p:txBody>
      </p:sp>
      <p:pic>
        <p:nvPicPr>
          <p:cNvPr id="3" name="Picture 2" descr="http://t3.gstatic.com/images?q=tbn:ANd9GcR4VOBNpwQeszFZxaQblUyqqd6RsWPALLO3RpkGUvSgfiMKTLmdjQ"/>
          <p:cNvPicPr/>
          <p:nvPr/>
        </p:nvPicPr>
        <p:blipFill>
          <a:blip r:embed="rId2"/>
          <a:srcRect/>
          <a:stretch>
            <a:fillRect/>
          </a:stretch>
        </p:blipFill>
        <p:spPr bwMode="auto">
          <a:xfrm>
            <a:off x="228600" y="838200"/>
            <a:ext cx="2333625" cy="1952625"/>
          </a:xfrm>
          <a:prstGeom prst="rect">
            <a:avLst/>
          </a:prstGeom>
          <a:noFill/>
          <a:ln w="9525">
            <a:noFill/>
            <a:miter lim="800000"/>
            <a:headEnd/>
            <a:tailEnd/>
          </a:ln>
        </p:spPr>
      </p:pic>
      <p:sp>
        <p:nvSpPr>
          <p:cNvPr id="4" name="TextBox 3"/>
          <p:cNvSpPr txBox="1"/>
          <p:nvPr/>
        </p:nvSpPr>
        <p:spPr>
          <a:xfrm>
            <a:off x="2819400" y="838200"/>
            <a:ext cx="6324600" cy="2246769"/>
          </a:xfrm>
          <a:prstGeom prst="rect">
            <a:avLst/>
          </a:prstGeom>
          <a:noFill/>
        </p:spPr>
        <p:txBody>
          <a:bodyPr wrap="square" rtlCol="0">
            <a:spAutoFit/>
          </a:bodyPr>
          <a:lstStyle/>
          <a:p>
            <a:pPr>
              <a:buFont typeface="Arial" pitchFamily="34" charset="0"/>
              <a:buChar char="•"/>
            </a:pPr>
            <a:r>
              <a:rPr lang="en-US" sz="2000" dirty="0" smtClean="0"/>
              <a:t>Edible oils – 80% ; Moisture – 16%; </a:t>
            </a:r>
            <a:r>
              <a:rPr lang="en-US" sz="2000" dirty="0" err="1" smtClean="0"/>
              <a:t>Til</a:t>
            </a:r>
            <a:r>
              <a:rPr lang="en-US" sz="2000" dirty="0" smtClean="0"/>
              <a:t> oil – not less than 5%</a:t>
            </a:r>
          </a:p>
          <a:p>
            <a:pPr>
              <a:buFont typeface="Arial" pitchFamily="34" charset="0"/>
              <a:buChar char="•"/>
            </a:pPr>
            <a:r>
              <a:rPr lang="en-US" sz="2000" dirty="0" smtClean="0"/>
              <a:t>Prepared with or without edible common salt.</a:t>
            </a:r>
          </a:p>
          <a:p>
            <a:pPr>
              <a:buFont typeface="Arial" pitchFamily="34" charset="0"/>
              <a:buChar char="•"/>
            </a:pPr>
            <a:r>
              <a:rPr lang="en-US" sz="2000" dirty="0" smtClean="0"/>
              <a:t>Free from rancidity, colouring flavouring substances, mineral oil or animal fat.</a:t>
            </a:r>
          </a:p>
          <a:p>
            <a:pPr>
              <a:buFont typeface="Arial" pitchFamily="34" charset="0"/>
              <a:buChar char="•"/>
            </a:pPr>
            <a:r>
              <a:rPr lang="en-US" sz="2000" dirty="0" smtClean="0"/>
              <a:t>Vitamin A – not less than 25I.U./gm.</a:t>
            </a:r>
          </a:p>
          <a:p>
            <a:pPr>
              <a:buFont typeface="Arial" pitchFamily="34" charset="0"/>
              <a:buChar char="•"/>
            </a:pPr>
            <a:r>
              <a:rPr lang="en-US" sz="2000" dirty="0" smtClean="0"/>
              <a:t>May contain permitted emulsifying and </a:t>
            </a:r>
            <a:r>
              <a:rPr lang="en-US" sz="2000" dirty="0" err="1" smtClean="0"/>
              <a:t>stabilising</a:t>
            </a:r>
            <a:r>
              <a:rPr lang="en-US" sz="2000" dirty="0" smtClean="0"/>
              <a:t> agents.</a:t>
            </a:r>
          </a:p>
        </p:txBody>
      </p:sp>
      <p:sp>
        <p:nvSpPr>
          <p:cNvPr id="5" name="TextBox 4"/>
          <p:cNvSpPr txBox="1"/>
          <p:nvPr/>
        </p:nvSpPr>
        <p:spPr>
          <a:xfrm>
            <a:off x="457200" y="3124200"/>
            <a:ext cx="1981200" cy="369332"/>
          </a:xfrm>
          <a:prstGeom prst="rect">
            <a:avLst/>
          </a:prstGeom>
          <a:noFill/>
        </p:spPr>
        <p:txBody>
          <a:bodyPr wrap="square" rtlCol="0">
            <a:spAutoFit/>
          </a:bodyPr>
          <a:lstStyle/>
          <a:p>
            <a:r>
              <a:rPr lang="en-US" b="1" dirty="0" smtClean="0"/>
              <a:t>VANASPATHI</a:t>
            </a:r>
            <a:endParaRPr lang="en-US" b="1" dirty="0"/>
          </a:p>
        </p:txBody>
      </p:sp>
      <p:pic>
        <p:nvPicPr>
          <p:cNvPr id="6" name="Picture 5" descr="http://t0.gstatic.com/images?q=tbn:ANd9GcRDjP195dfdxanoGbi0IcC7ZV5JiUuGru6gV9ii0etxNKACRkPC8A"/>
          <p:cNvPicPr/>
          <p:nvPr/>
        </p:nvPicPr>
        <p:blipFill>
          <a:blip r:embed="rId3"/>
          <a:srcRect/>
          <a:stretch>
            <a:fillRect/>
          </a:stretch>
        </p:blipFill>
        <p:spPr bwMode="auto">
          <a:xfrm>
            <a:off x="228600" y="3581400"/>
            <a:ext cx="2286000" cy="1676400"/>
          </a:xfrm>
          <a:prstGeom prst="rect">
            <a:avLst/>
          </a:prstGeom>
          <a:noFill/>
          <a:ln w="9525">
            <a:noFill/>
            <a:miter lim="800000"/>
            <a:headEnd/>
            <a:tailEnd/>
          </a:ln>
        </p:spPr>
      </p:pic>
      <p:sp>
        <p:nvSpPr>
          <p:cNvPr id="7" name="TextBox 6"/>
          <p:cNvSpPr txBox="1"/>
          <p:nvPr/>
        </p:nvSpPr>
        <p:spPr>
          <a:xfrm>
            <a:off x="152400" y="3505200"/>
            <a:ext cx="8991600" cy="3170099"/>
          </a:xfrm>
          <a:prstGeom prst="rect">
            <a:avLst/>
          </a:prstGeom>
          <a:noFill/>
        </p:spPr>
        <p:txBody>
          <a:bodyPr wrap="square" rtlCol="0">
            <a:spAutoFit/>
          </a:bodyPr>
          <a:lstStyle/>
          <a:p>
            <a:pPr lvl="5">
              <a:buFont typeface="Arial" pitchFamily="34" charset="0"/>
              <a:buChar char="•"/>
            </a:pPr>
            <a:r>
              <a:rPr lang="en-US" sz="2000" dirty="0" smtClean="0"/>
              <a:t>Refined edible vegetable oil or oils.</a:t>
            </a:r>
          </a:p>
          <a:p>
            <a:pPr lvl="5">
              <a:buFont typeface="Arial" pitchFamily="34" charset="0"/>
              <a:buChar char="•"/>
            </a:pPr>
            <a:r>
              <a:rPr lang="en-US" sz="2000" dirty="0" smtClean="0"/>
              <a:t>Prepared by hydrogenation from ground oil, </a:t>
            </a:r>
            <a:r>
              <a:rPr lang="en-US" sz="2000" dirty="0" err="1" smtClean="0"/>
              <a:t>cottonsed</a:t>
            </a:r>
            <a:r>
              <a:rPr lang="en-US" sz="2000" dirty="0" smtClean="0"/>
              <a:t> oil and sesame oil or mixtures.</a:t>
            </a:r>
          </a:p>
          <a:p>
            <a:r>
              <a:rPr lang="en-US" sz="2000" b="1" dirty="0" smtClean="0"/>
              <a:t>		         STANDARDS</a:t>
            </a:r>
          </a:p>
          <a:p>
            <a:r>
              <a:rPr lang="en-US" sz="2000" dirty="0" smtClean="0"/>
              <a:t>		           No harmful colouring, flavouring, deleterious matter.</a:t>
            </a:r>
          </a:p>
          <a:p>
            <a:r>
              <a:rPr lang="en-US" sz="2000" dirty="0" smtClean="0"/>
              <a:t>		           No </a:t>
            </a:r>
            <a:r>
              <a:rPr lang="en-US" sz="2000" dirty="0" err="1" smtClean="0"/>
              <a:t>colour</a:t>
            </a:r>
            <a:r>
              <a:rPr lang="en-US" sz="2000" dirty="0" smtClean="0"/>
              <a:t> or </a:t>
            </a:r>
            <a:r>
              <a:rPr lang="en-US" sz="2000" dirty="0" err="1" smtClean="0"/>
              <a:t>flavour</a:t>
            </a:r>
            <a:r>
              <a:rPr lang="en-US" sz="2000" dirty="0" smtClean="0"/>
              <a:t> resembling ghee </a:t>
            </a:r>
            <a:r>
              <a:rPr lang="en-US" sz="2000" dirty="0" err="1" smtClean="0"/>
              <a:t>colour</a:t>
            </a:r>
            <a:r>
              <a:rPr lang="en-US" sz="2000" dirty="0" smtClean="0"/>
              <a:t>.</a:t>
            </a:r>
          </a:p>
          <a:p>
            <a:pPr>
              <a:buFont typeface="Arial" pitchFamily="34" charset="0"/>
              <a:buChar char="•"/>
            </a:pPr>
            <a:r>
              <a:rPr lang="en-US" sz="2000" dirty="0" smtClean="0"/>
              <a:t> Moisture – not more than 0.25% ; Melting point – 31oC to 37oC; Free fatty acid – 0.25%</a:t>
            </a:r>
          </a:p>
          <a:p>
            <a:pPr>
              <a:buFont typeface="Arial" pitchFamily="34" charset="0"/>
              <a:buChar char="•"/>
            </a:pPr>
            <a:r>
              <a:rPr lang="en-US" sz="2000" dirty="0" smtClean="0"/>
              <a:t> Contain raw or refined sesame(</a:t>
            </a:r>
            <a:r>
              <a:rPr lang="en-US" sz="2000" dirty="0" err="1" smtClean="0"/>
              <a:t>til</a:t>
            </a:r>
            <a:r>
              <a:rPr lang="en-US" sz="2000" dirty="0" smtClean="0"/>
              <a:t>) oil – not less than 5%; Vitamin A – 25 I.U.</a:t>
            </a:r>
          </a:p>
          <a:p>
            <a:pPr>
              <a:buFont typeface="Arial" pitchFamily="34" charset="0"/>
              <a:buChar char="•"/>
            </a:pPr>
            <a:r>
              <a:rPr lang="en-US" sz="2000" dirty="0" smtClean="0"/>
              <a:t> No antioxidant, synergist, emulsifier should be added.</a:t>
            </a:r>
            <a:endParaRPr lang="en-US" dirty="0"/>
          </a:p>
        </p:txBody>
      </p:sp>
      <p:sp>
        <p:nvSpPr>
          <p:cNvPr id="8" name="Footer Placeholder 7"/>
          <p:cNvSpPr>
            <a:spLocks noGrp="1"/>
          </p:cNvSpPr>
          <p:nvPr>
            <p:ph type="ftr" sz="quarter" idx="11"/>
          </p:nvPr>
        </p:nvSpPr>
        <p:spPr>
          <a:xfrm>
            <a:off x="3048000" y="6492875"/>
            <a:ext cx="2895600" cy="365125"/>
          </a:xfrm>
        </p:spPr>
        <p:txBody>
          <a:bodyPr/>
          <a:lstStyle/>
          <a:p>
            <a:r>
              <a:rPr lang="en-US" dirty="0" smtClean="0"/>
              <a:t>Food Standards – </a:t>
            </a:r>
            <a:r>
              <a:rPr lang="en-US" dirty="0" err="1" smtClean="0"/>
              <a:t>Mrs.R.Sakthi</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0"/>
            <a:ext cx="5638800" cy="400110"/>
          </a:xfrm>
          <a:prstGeom prst="rect">
            <a:avLst/>
          </a:prstGeom>
          <a:noFill/>
        </p:spPr>
        <p:txBody>
          <a:bodyPr wrap="square" rtlCol="0">
            <a:spAutoFit/>
          </a:bodyPr>
          <a:lstStyle/>
          <a:p>
            <a:r>
              <a:rPr lang="en-US" sz="2000" b="1" dirty="0" smtClean="0"/>
              <a:t>		FRUITS AND FRUITS PRODUCTS</a:t>
            </a:r>
            <a:endParaRPr lang="en-US" sz="2000" b="1" dirty="0"/>
          </a:p>
        </p:txBody>
      </p:sp>
      <p:pic>
        <p:nvPicPr>
          <p:cNvPr id="3" name="Picture 2" descr="http://t3.gstatic.com/images?q=tbn:ANd9GcQymvQpTGt7jrpafJOHYLtrRein9LkjQ08HZmxLg7p_i_Xc1VjjQA"/>
          <p:cNvPicPr/>
          <p:nvPr/>
        </p:nvPicPr>
        <p:blipFill>
          <a:blip r:embed="rId2"/>
          <a:srcRect/>
          <a:stretch>
            <a:fillRect/>
          </a:stretch>
        </p:blipFill>
        <p:spPr bwMode="auto">
          <a:xfrm>
            <a:off x="304800" y="381000"/>
            <a:ext cx="1524000" cy="1162050"/>
          </a:xfrm>
          <a:prstGeom prst="rect">
            <a:avLst/>
          </a:prstGeom>
          <a:noFill/>
          <a:ln w="9525">
            <a:noFill/>
            <a:miter lim="800000"/>
            <a:headEnd/>
            <a:tailEnd/>
          </a:ln>
        </p:spPr>
      </p:pic>
      <p:sp>
        <p:nvSpPr>
          <p:cNvPr id="7169" name="Rectangle 1"/>
          <p:cNvSpPr>
            <a:spLocks noChangeArrowheads="1"/>
          </p:cNvSpPr>
          <p:nvPr/>
        </p:nvSpPr>
        <p:spPr bwMode="auto">
          <a:xfrm>
            <a:off x="3886200" y="381000"/>
            <a:ext cx="20574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      Fruit syrups</a:t>
            </a:r>
            <a:endParaRPr kumimoji="0" lang="en-US" sz="1600" b="1" i="0" u="none" strike="noStrike" cap="none" normalizeH="0" baseline="0" dirty="0" smtClean="0">
              <a:ln>
                <a:noFill/>
              </a:ln>
              <a:solidFill>
                <a:schemeClr val="tx1"/>
              </a:solidFill>
              <a:effectLst/>
              <a:latin typeface="Arial" pitchFamily="34" charset="0"/>
            </a:endParaRPr>
          </a:p>
        </p:txBody>
      </p:sp>
      <p:graphicFrame>
        <p:nvGraphicFramePr>
          <p:cNvPr id="5" name="Table 4"/>
          <p:cNvGraphicFramePr>
            <a:graphicFrameLocks noGrp="1"/>
          </p:cNvGraphicFramePr>
          <p:nvPr/>
        </p:nvGraphicFramePr>
        <p:xfrm>
          <a:off x="2209800" y="685800"/>
          <a:ext cx="6934200" cy="741680"/>
        </p:xfrm>
        <a:graphic>
          <a:graphicData uri="http://schemas.openxmlformats.org/drawingml/2006/table">
            <a:tbl>
              <a:tblPr firstRow="1" bandRow="1">
                <a:tableStyleId>{2D5ABB26-0587-4C30-8999-92F81FD0307C}</a:tableStyleId>
              </a:tblPr>
              <a:tblGrid>
                <a:gridCol w="2609645"/>
                <a:gridCol w="4324555"/>
              </a:tblGrid>
              <a:tr h="370840">
                <a:tc>
                  <a:txBody>
                    <a:bodyPr/>
                    <a:lstStyle/>
                    <a:p>
                      <a:r>
                        <a:rPr lang="en-US" dirty="0" smtClean="0"/>
                        <a:t>Minimum%</a:t>
                      </a:r>
                      <a:r>
                        <a:rPr lang="en-US" baseline="0" dirty="0" smtClean="0"/>
                        <a:t> of total solids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Minimum % of fruit juices or prepared fruit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65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25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nvGraphicFramePr>
        <p:xfrm>
          <a:off x="2057400" y="1905000"/>
          <a:ext cx="7086600" cy="741680"/>
        </p:xfrm>
        <a:graphic>
          <a:graphicData uri="http://schemas.openxmlformats.org/drawingml/2006/table">
            <a:tbl>
              <a:tblPr firstRow="1" bandRow="1">
                <a:tableStyleId>{2D5ABB26-0587-4C30-8999-92F81FD0307C}</a:tableStyleId>
              </a:tblPr>
              <a:tblGrid>
                <a:gridCol w="2743200"/>
                <a:gridCol w="4343400"/>
              </a:tblGrid>
              <a:tr h="370840">
                <a:tc>
                  <a:txBody>
                    <a:bodyPr/>
                    <a:lstStyle/>
                    <a:p>
                      <a:r>
                        <a:rPr lang="en-US" dirty="0" smtClean="0"/>
                        <a:t>Minimum%</a:t>
                      </a:r>
                      <a:r>
                        <a:rPr lang="en-US" baseline="0" dirty="0" smtClean="0"/>
                        <a:t> of total solids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Minimum % of fruit juices or prepared fruit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40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25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nvGraphicFramePr>
        <p:xfrm>
          <a:off x="2057400" y="3200400"/>
          <a:ext cx="7086600" cy="741680"/>
        </p:xfrm>
        <a:graphic>
          <a:graphicData uri="http://schemas.openxmlformats.org/drawingml/2006/table">
            <a:tbl>
              <a:tblPr firstRow="1" bandRow="1">
                <a:tableStyleId>{2D5ABB26-0587-4C30-8999-92F81FD0307C}</a:tableStyleId>
              </a:tblPr>
              <a:tblGrid>
                <a:gridCol w="2743200"/>
                <a:gridCol w="4343400"/>
              </a:tblGrid>
              <a:tr h="370840">
                <a:tc>
                  <a:txBody>
                    <a:bodyPr/>
                    <a:lstStyle/>
                    <a:p>
                      <a:r>
                        <a:rPr lang="en-US" dirty="0" smtClean="0"/>
                        <a:t>Minimum%</a:t>
                      </a:r>
                      <a:r>
                        <a:rPr lang="en-US" baseline="0" dirty="0" smtClean="0"/>
                        <a:t> of total solids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Minimum % of fruit juices or prepared fruit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68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55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2057400" y="4419600"/>
          <a:ext cx="7086600" cy="741680"/>
        </p:xfrm>
        <a:graphic>
          <a:graphicData uri="http://schemas.openxmlformats.org/drawingml/2006/table">
            <a:tbl>
              <a:tblPr firstRow="1" bandRow="1">
                <a:tableStyleId>{2D5ABB26-0587-4C30-8999-92F81FD0307C}</a:tableStyleId>
              </a:tblPr>
              <a:tblGrid>
                <a:gridCol w="2743200"/>
                <a:gridCol w="4343400"/>
              </a:tblGrid>
              <a:tr h="370840">
                <a:tc>
                  <a:txBody>
                    <a:bodyPr/>
                    <a:lstStyle/>
                    <a:p>
                      <a:r>
                        <a:rPr lang="en-US" dirty="0" smtClean="0"/>
                        <a:t>Minimum%</a:t>
                      </a:r>
                      <a:r>
                        <a:rPr lang="en-US" baseline="0" dirty="0" smtClean="0"/>
                        <a:t> of total solids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Minimum % of fruit juices or prepared fruit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65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45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9" name="Picture 8" descr="http://t1.gstatic.com/images?q=tbn:ANd9GcT3PK5Zv3tO1a2S7Obdt-DPQmiEGmrSO971AxP1Yf9Xf9DkWLtsUg"/>
          <p:cNvPicPr/>
          <p:nvPr/>
        </p:nvPicPr>
        <p:blipFill>
          <a:blip r:embed="rId3"/>
          <a:srcRect/>
          <a:stretch>
            <a:fillRect/>
          </a:stretch>
        </p:blipFill>
        <p:spPr bwMode="auto">
          <a:xfrm>
            <a:off x="457200" y="1676400"/>
            <a:ext cx="1447800" cy="1143000"/>
          </a:xfrm>
          <a:prstGeom prst="rect">
            <a:avLst/>
          </a:prstGeom>
          <a:noFill/>
          <a:ln w="9525">
            <a:noFill/>
            <a:miter lim="800000"/>
            <a:headEnd/>
            <a:tailEnd/>
          </a:ln>
        </p:spPr>
      </p:pic>
      <p:sp>
        <p:nvSpPr>
          <p:cNvPr id="7170" name="Rectangle 2"/>
          <p:cNvSpPr>
            <a:spLocks noChangeArrowheads="1"/>
          </p:cNvSpPr>
          <p:nvPr/>
        </p:nvSpPr>
        <p:spPr bwMode="auto">
          <a:xfrm>
            <a:off x="4267200" y="1524000"/>
            <a:ext cx="12954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Squashes</a:t>
            </a:r>
            <a:endParaRPr kumimoji="0" lang="en-US" sz="1600" b="1" i="0" u="none" strike="noStrike" cap="none" normalizeH="0" baseline="0" dirty="0" smtClean="0">
              <a:ln>
                <a:noFill/>
              </a:ln>
              <a:solidFill>
                <a:schemeClr val="tx1"/>
              </a:solidFill>
              <a:effectLst/>
              <a:latin typeface="Arial" pitchFamily="34" charset="0"/>
            </a:endParaRPr>
          </a:p>
        </p:txBody>
      </p:sp>
      <p:pic>
        <p:nvPicPr>
          <p:cNvPr id="11" name="Picture 10" descr="http://t3.gstatic.com/images?q=tbn:ANd9GcQ7q63dNNVoPLZQ8jp1u3-2wAH2xY1HCNNPv2ZPsjocbQ-ODLTV0A"/>
          <p:cNvPicPr/>
          <p:nvPr/>
        </p:nvPicPr>
        <p:blipFill>
          <a:blip r:embed="rId4"/>
          <a:srcRect/>
          <a:stretch>
            <a:fillRect/>
          </a:stretch>
        </p:blipFill>
        <p:spPr bwMode="auto">
          <a:xfrm>
            <a:off x="381000" y="2971801"/>
            <a:ext cx="1371600" cy="1066800"/>
          </a:xfrm>
          <a:prstGeom prst="rect">
            <a:avLst/>
          </a:prstGeom>
          <a:noFill/>
          <a:ln w="9525">
            <a:noFill/>
            <a:miter lim="800000"/>
            <a:headEnd/>
            <a:tailEnd/>
          </a:ln>
        </p:spPr>
      </p:pic>
      <p:sp>
        <p:nvSpPr>
          <p:cNvPr id="12" name="Rectangle 11"/>
          <p:cNvSpPr/>
          <p:nvPr/>
        </p:nvSpPr>
        <p:spPr>
          <a:xfrm>
            <a:off x="4038600" y="2819400"/>
            <a:ext cx="1660006" cy="369332"/>
          </a:xfrm>
          <a:prstGeom prst="rect">
            <a:avLst/>
          </a:prstGeom>
        </p:spPr>
        <p:txBody>
          <a:bodyPr wrap="none">
            <a:spAutoFit/>
          </a:bodyPr>
          <a:lstStyle/>
          <a:p>
            <a:r>
              <a:rPr lang="en-US" b="1" dirty="0" smtClean="0"/>
              <a:t>Fruit preserves</a:t>
            </a:r>
            <a:r>
              <a:rPr lang="en-US" dirty="0" smtClean="0"/>
              <a:t> </a:t>
            </a:r>
            <a:endParaRPr lang="en-US" dirty="0"/>
          </a:p>
        </p:txBody>
      </p:sp>
      <p:pic>
        <p:nvPicPr>
          <p:cNvPr id="13" name="Picture 12" descr="http://cf2.foodista.com/sites/default/files/styles/featured/public/field/image/jam%20jelly.jpg"/>
          <p:cNvPicPr/>
          <p:nvPr/>
        </p:nvPicPr>
        <p:blipFill>
          <a:blip r:embed="rId5"/>
          <a:srcRect/>
          <a:stretch>
            <a:fillRect/>
          </a:stretch>
        </p:blipFill>
        <p:spPr bwMode="auto">
          <a:xfrm>
            <a:off x="304800" y="4191000"/>
            <a:ext cx="1524000" cy="1143000"/>
          </a:xfrm>
          <a:prstGeom prst="rect">
            <a:avLst/>
          </a:prstGeom>
          <a:noFill/>
          <a:ln w="9525">
            <a:noFill/>
            <a:miter lim="800000"/>
            <a:headEnd/>
            <a:tailEnd/>
          </a:ln>
        </p:spPr>
      </p:pic>
      <p:sp>
        <p:nvSpPr>
          <p:cNvPr id="7171" name="Rectangle 3"/>
          <p:cNvSpPr>
            <a:spLocks noChangeArrowheads="1"/>
          </p:cNvSpPr>
          <p:nvPr/>
        </p:nvSpPr>
        <p:spPr bwMode="auto">
          <a:xfrm>
            <a:off x="3352800" y="4038600"/>
            <a:ext cx="3214341" cy="338554"/>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Fruit: jams,</a:t>
            </a:r>
            <a:r>
              <a:rPr kumimoji="0" lang="en-US" sz="1600" b="1" i="0" u="none" strike="noStrike" cap="none" normalizeH="0" baseline="0" dirty="0" smtClean="0">
                <a:ln>
                  <a:noFill/>
                </a:ln>
                <a:solidFill>
                  <a:srgbClr val="222222"/>
                </a:solidFill>
                <a:effectLst/>
                <a:latin typeface="Calibri"/>
                <a:ea typeface="Times New Roman" pitchFamily="18" charset="0"/>
                <a:cs typeface="Arial" pitchFamily="34" charset="0"/>
              </a:rPr>
              <a:t> </a:t>
            </a:r>
            <a:r>
              <a:rPr kumimoji="0" lang="en-US" sz="16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jellies,</a:t>
            </a:r>
            <a:r>
              <a:rPr kumimoji="0" lang="en-US" sz="1600" b="1" i="0" u="none" strike="noStrike" cap="none" normalizeH="0" baseline="0" dirty="0" smtClean="0">
                <a:ln>
                  <a:noFill/>
                </a:ln>
                <a:solidFill>
                  <a:srgbClr val="222222"/>
                </a:solidFill>
                <a:effectLst/>
                <a:latin typeface="Calibri"/>
                <a:ea typeface="Times New Roman" pitchFamily="18" charset="0"/>
                <a:cs typeface="Arial" pitchFamily="34" charset="0"/>
              </a:rPr>
              <a:t> </a:t>
            </a:r>
            <a:r>
              <a:rPr kumimoji="0" lang="en-US" sz="16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marmalades</a:t>
            </a:r>
            <a:endParaRPr kumimoji="0" lang="en-US" sz="1600" b="1" i="0" u="none" strike="noStrike" cap="none" normalizeH="0" baseline="0" dirty="0" smtClean="0">
              <a:ln>
                <a:noFill/>
              </a:ln>
              <a:solidFill>
                <a:schemeClr val="tx1"/>
              </a:solidFill>
              <a:effectLst/>
              <a:latin typeface="Arial" pitchFamily="34" charset="0"/>
            </a:endParaRPr>
          </a:p>
        </p:txBody>
      </p:sp>
      <p:graphicFrame>
        <p:nvGraphicFramePr>
          <p:cNvPr id="15" name="Table 14"/>
          <p:cNvGraphicFramePr>
            <a:graphicFrameLocks noGrp="1"/>
          </p:cNvGraphicFramePr>
          <p:nvPr/>
        </p:nvGraphicFramePr>
        <p:xfrm>
          <a:off x="2057400" y="5715000"/>
          <a:ext cx="7086600" cy="741680"/>
        </p:xfrm>
        <a:graphic>
          <a:graphicData uri="http://schemas.openxmlformats.org/drawingml/2006/table">
            <a:tbl>
              <a:tblPr firstRow="1" bandRow="1">
                <a:tableStyleId>{2D5ABB26-0587-4C30-8999-92F81FD0307C}</a:tableStyleId>
              </a:tblPr>
              <a:tblGrid>
                <a:gridCol w="2743200"/>
                <a:gridCol w="4343400"/>
              </a:tblGrid>
              <a:tr h="370840">
                <a:tc>
                  <a:txBody>
                    <a:bodyPr/>
                    <a:lstStyle/>
                    <a:p>
                      <a:r>
                        <a:rPr lang="en-US" dirty="0" smtClean="0"/>
                        <a:t>Minimum%</a:t>
                      </a:r>
                      <a:r>
                        <a:rPr lang="en-US" baseline="0" dirty="0" smtClean="0"/>
                        <a:t> of total solids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Minimum % of fruit juices or prepared fruit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50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40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6" name="Picture 15" descr="http://t1.gstatic.com/images?q=tbn:ANd9GcT3cyGli_e8cgaqfHeOXIdXI8oBybO4izYQbHg6QnD9aEOqeXSzlQ"/>
          <p:cNvPicPr/>
          <p:nvPr/>
        </p:nvPicPr>
        <p:blipFill>
          <a:blip r:embed="rId6"/>
          <a:srcRect/>
          <a:stretch>
            <a:fillRect/>
          </a:stretch>
        </p:blipFill>
        <p:spPr bwMode="auto">
          <a:xfrm>
            <a:off x="228600" y="5467350"/>
            <a:ext cx="1619250" cy="1390650"/>
          </a:xfrm>
          <a:prstGeom prst="rect">
            <a:avLst/>
          </a:prstGeom>
          <a:noFill/>
          <a:ln w="9525">
            <a:noFill/>
            <a:miter lim="800000"/>
            <a:headEnd/>
            <a:tailEnd/>
          </a:ln>
        </p:spPr>
      </p:pic>
      <p:sp>
        <p:nvSpPr>
          <p:cNvPr id="17" name="TextBox 16"/>
          <p:cNvSpPr txBox="1"/>
          <p:nvPr/>
        </p:nvSpPr>
        <p:spPr>
          <a:xfrm>
            <a:off x="3505200" y="5257800"/>
            <a:ext cx="2895600" cy="369332"/>
          </a:xfrm>
          <a:prstGeom prst="rect">
            <a:avLst/>
          </a:prstGeom>
          <a:noFill/>
        </p:spPr>
        <p:txBody>
          <a:bodyPr wrap="square" rtlCol="0">
            <a:spAutoFit/>
          </a:bodyPr>
          <a:lstStyle/>
          <a:p>
            <a:r>
              <a:rPr lang="en-US" b="1" dirty="0" smtClean="0"/>
              <a:t>	Fruit  chutney</a:t>
            </a:r>
            <a:endParaRPr lang="en-US" b="1" dirty="0"/>
          </a:p>
        </p:txBody>
      </p:sp>
      <p:sp>
        <p:nvSpPr>
          <p:cNvPr id="18" name="Footer Placeholder 17"/>
          <p:cNvSpPr>
            <a:spLocks noGrp="1"/>
          </p:cNvSpPr>
          <p:nvPr>
            <p:ph type="ftr" sz="quarter" idx="11"/>
          </p:nvPr>
        </p:nvSpPr>
        <p:spPr>
          <a:xfrm>
            <a:off x="3124200" y="6492875"/>
            <a:ext cx="2895600" cy="365125"/>
          </a:xfrm>
        </p:spPr>
        <p:txBody>
          <a:bodyPr/>
          <a:lstStyle/>
          <a:p>
            <a:r>
              <a:rPr lang="en-US" dirty="0" smtClean="0"/>
              <a:t>Food Standards – </a:t>
            </a:r>
            <a:r>
              <a:rPr lang="en-US" dirty="0" err="1" smtClean="0"/>
              <a:t>Mrs.R.Sakthi</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143000" y="2819400"/>
          <a:ext cx="7086600" cy="839435"/>
        </p:xfrm>
        <a:graphic>
          <a:graphicData uri="http://schemas.openxmlformats.org/drawingml/2006/table">
            <a:tbl>
              <a:tblPr firstRow="1" bandRow="1">
                <a:tableStyleId>{2D5ABB26-0587-4C30-8999-92F81FD0307C}</a:tableStyleId>
              </a:tblPr>
              <a:tblGrid>
                <a:gridCol w="2743200"/>
                <a:gridCol w="4343400"/>
              </a:tblGrid>
              <a:tr h="288325">
                <a:tc>
                  <a:txBody>
                    <a:bodyPr/>
                    <a:lstStyle/>
                    <a:p>
                      <a:r>
                        <a:rPr lang="en-US" b="1" dirty="0" smtClean="0"/>
                        <a:t>Total sugar (%)</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t>Reducing</a:t>
                      </a:r>
                      <a:r>
                        <a:rPr lang="en-US" b="1" baseline="0" dirty="0" smtClean="0"/>
                        <a:t> sugar (%) of total sugar</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3675">
                <a:tc>
                  <a:txBody>
                    <a:bodyPr/>
                    <a:lstStyle/>
                    <a:p>
                      <a:r>
                        <a:rPr lang="en-US" dirty="0" smtClean="0"/>
                        <a:t>Not less than 70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Not less than 25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 name="Picture 6" descr="http://t0.gstatic.com/images?q=tbn:ANd9GcROZUtJoJmbGNvteY87zn7NRBfYjmsV-0rLi53iPayZt1BcyXVf"/>
          <p:cNvPicPr/>
          <p:nvPr/>
        </p:nvPicPr>
        <p:blipFill>
          <a:blip r:embed="rId2"/>
          <a:srcRect/>
          <a:stretch>
            <a:fillRect/>
          </a:stretch>
        </p:blipFill>
        <p:spPr bwMode="auto">
          <a:xfrm>
            <a:off x="609600" y="838200"/>
            <a:ext cx="1752600" cy="1371600"/>
          </a:xfrm>
          <a:prstGeom prst="rect">
            <a:avLst/>
          </a:prstGeom>
          <a:noFill/>
          <a:ln w="9525">
            <a:noFill/>
            <a:miter lim="800000"/>
            <a:headEnd/>
            <a:tailEnd/>
          </a:ln>
        </p:spPr>
      </p:pic>
      <p:sp>
        <p:nvSpPr>
          <p:cNvPr id="6145" name="Rectangle 1"/>
          <p:cNvSpPr>
            <a:spLocks noChangeArrowheads="1"/>
          </p:cNvSpPr>
          <p:nvPr/>
        </p:nvSpPr>
        <p:spPr bwMode="auto">
          <a:xfrm>
            <a:off x="1524000" y="228600"/>
            <a:ext cx="69342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    Candied Fruit / Glazed</a:t>
            </a:r>
            <a:r>
              <a:rPr kumimoji="0" lang="en-US" sz="2800" b="1" i="0" u="none" strike="noStrike" cap="none" normalizeH="0" dirty="0" smtClean="0">
                <a:ln>
                  <a:noFill/>
                </a:ln>
                <a:solidFill>
                  <a:srgbClr val="222222"/>
                </a:solidFill>
                <a:effectLst/>
                <a:latin typeface="Arial" pitchFamily="34" charset="0"/>
                <a:ea typeface="Times New Roman" pitchFamily="18" charset="0"/>
                <a:cs typeface="Arial" pitchFamily="34" charset="0"/>
              </a:rPr>
              <a:t> fruit and peel</a:t>
            </a:r>
            <a:endParaRPr kumimoji="0" lang="en-US" sz="2800" b="0" i="0" u="none" strike="noStrike" cap="none" normalizeH="0" baseline="0" dirty="0" smtClean="0">
              <a:ln>
                <a:noFill/>
              </a:ln>
              <a:solidFill>
                <a:schemeClr val="tx1"/>
              </a:solidFill>
              <a:effectLst/>
              <a:latin typeface="Arial" pitchFamily="34" charset="0"/>
            </a:endParaRPr>
          </a:p>
        </p:txBody>
      </p:sp>
      <p:pic>
        <p:nvPicPr>
          <p:cNvPr id="9" name="Picture 8" descr="http://farm6.static.flickr.com/5292/5464851356_08f400e4c8.jpg"/>
          <p:cNvPicPr/>
          <p:nvPr/>
        </p:nvPicPr>
        <p:blipFill>
          <a:blip r:embed="rId3" cstate="print"/>
          <a:srcRect/>
          <a:stretch>
            <a:fillRect/>
          </a:stretch>
        </p:blipFill>
        <p:spPr bwMode="auto">
          <a:xfrm>
            <a:off x="4800600" y="914400"/>
            <a:ext cx="1752600" cy="1371600"/>
          </a:xfrm>
          <a:prstGeom prst="rect">
            <a:avLst/>
          </a:prstGeom>
          <a:noFill/>
          <a:ln w="9525">
            <a:noFill/>
            <a:miter lim="800000"/>
            <a:headEnd/>
            <a:tailEnd/>
          </a:ln>
        </p:spPr>
      </p:pic>
      <p:sp>
        <p:nvSpPr>
          <p:cNvPr id="10" name="Rectangle 9"/>
          <p:cNvSpPr/>
          <p:nvPr/>
        </p:nvSpPr>
        <p:spPr>
          <a:xfrm>
            <a:off x="762000" y="2209800"/>
            <a:ext cx="1462260" cy="369332"/>
          </a:xfrm>
          <a:prstGeom prst="rect">
            <a:avLst/>
          </a:prstGeom>
        </p:spPr>
        <p:txBody>
          <a:bodyPr wrap="none">
            <a:spAutoFit/>
          </a:bodyPr>
          <a:lstStyle/>
          <a:p>
            <a:r>
              <a:rPr lang="en-US" b="1" dirty="0" smtClean="0"/>
              <a:t>Candied Fruit</a:t>
            </a:r>
            <a:endParaRPr lang="en-US" dirty="0"/>
          </a:p>
        </p:txBody>
      </p:sp>
      <p:sp>
        <p:nvSpPr>
          <p:cNvPr id="11" name="Rectangle 10"/>
          <p:cNvSpPr/>
          <p:nvPr/>
        </p:nvSpPr>
        <p:spPr>
          <a:xfrm>
            <a:off x="4419600" y="2362200"/>
            <a:ext cx="3297698" cy="369332"/>
          </a:xfrm>
          <a:prstGeom prst="rect">
            <a:avLst/>
          </a:prstGeom>
        </p:spPr>
        <p:txBody>
          <a:bodyPr wrap="none">
            <a:spAutoFit/>
          </a:bodyPr>
          <a:lstStyle/>
          <a:p>
            <a:r>
              <a:rPr lang="en-US" b="1" dirty="0" smtClean="0"/>
              <a:t>Candied orange and lemon peels</a:t>
            </a:r>
            <a:endParaRPr lang="en-US" b="1" dirty="0"/>
          </a:p>
        </p:txBody>
      </p:sp>
      <p:sp>
        <p:nvSpPr>
          <p:cNvPr id="12" name="TextBox 11"/>
          <p:cNvSpPr txBox="1"/>
          <p:nvPr/>
        </p:nvSpPr>
        <p:spPr>
          <a:xfrm>
            <a:off x="1371600" y="4038600"/>
            <a:ext cx="7086600" cy="646331"/>
          </a:xfrm>
          <a:prstGeom prst="rect">
            <a:avLst/>
          </a:prstGeom>
          <a:noFill/>
        </p:spPr>
        <p:txBody>
          <a:bodyPr wrap="square" rtlCol="0">
            <a:spAutoFit/>
          </a:bodyPr>
          <a:lstStyle/>
          <a:p>
            <a:r>
              <a:rPr lang="en-US" b="1" dirty="0" smtClean="0"/>
              <a:t>		TAMARIND  CONCENTRATE</a:t>
            </a:r>
          </a:p>
          <a:p>
            <a:r>
              <a:rPr lang="en-US" b="1" dirty="0" smtClean="0"/>
              <a:t>      	- Shall be free from moulds, insect and rodent contamination</a:t>
            </a:r>
            <a:endParaRPr lang="en-US" b="1" dirty="0"/>
          </a:p>
        </p:txBody>
      </p:sp>
      <p:pic>
        <p:nvPicPr>
          <p:cNvPr id="13" name="Picture 12" descr="http://t1.gstatic.com/images?q=tbn:ANd9GcQ4tsk8e5Uqp21jn46UYaeJ3GyCR1UaWS0pli4DFcNvakkeI6gr"/>
          <p:cNvPicPr/>
          <p:nvPr/>
        </p:nvPicPr>
        <p:blipFill>
          <a:blip r:embed="rId4"/>
          <a:srcRect/>
          <a:stretch>
            <a:fillRect/>
          </a:stretch>
        </p:blipFill>
        <p:spPr bwMode="auto">
          <a:xfrm>
            <a:off x="0" y="4191000"/>
            <a:ext cx="1924050" cy="2095500"/>
          </a:xfrm>
          <a:prstGeom prst="rect">
            <a:avLst/>
          </a:prstGeom>
          <a:noFill/>
          <a:ln w="9525">
            <a:noFill/>
            <a:miter lim="800000"/>
            <a:headEnd/>
            <a:tailEnd/>
          </a:ln>
        </p:spPr>
      </p:pic>
      <p:graphicFrame>
        <p:nvGraphicFramePr>
          <p:cNvPr id="14" name="Table 13"/>
          <p:cNvGraphicFramePr>
            <a:graphicFrameLocks noGrp="1"/>
          </p:cNvGraphicFramePr>
          <p:nvPr/>
        </p:nvGraphicFramePr>
        <p:xfrm>
          <a:off x="2057400" y="4724400"/>
          <a:ext cx="6172199" cy="1010920"/>
        </p:xfrm>
        <a:graphic>
          <a:graphicData uri="http://schemas.openxmlformats.org/drawingml/2006/table">
            <a:tbl>
              <a:tblPr firstRow="1" bandRow="1">
                <a:tableStyleId>{2D5ABB26-0587-4C30-8999-92F81FD0307C}</a:tableStyleId>
              </a:tblPr>
              <a:tblGrid>
                <a:gridCol w="1162878"/>
                <a:gridCol w="1699590"/>
                <a:gridCol w="3309731"/>
              </a:tblGrid>
              <a:tr h="370840">
                <a:tc>
                  <a:txBody>
                    <a:bodyPr/>
                    <a:lstStyle/>
                    <a:p>
                      <a:r>
                        <a:rPr lang="en-US" dirty="0" smtClean="0"/>
                        <a:t>Tartaric acid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Ash soluble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Total soluble solids(not more than)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9.0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0.8%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65%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5" name="Footer Placeholder 14"/>
          <p:cNvSpPr>
            <a:spLocks noGrp="1"/>
          </p:cNvSpPr>
          <p:nvPr>
            <p:ph type="ftr" sz="quarter" idx="11"/>
          </p:nvPr>
        </p:nvSpPr>
        <p:spPr/>
        <p:txBody>
          <a:bodyPr/>
          <a:lstStyle/>
          <a:p>
            <a:r>
              <a:rPr lang="en-US" smtClean="0"/>
              <a:t>Food Standards – Mrs.R.Sakthi</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304800"/>
            <a:ext cx="5867400" cy="369332"/>
          </a:xfrm>
          <a:prstGeom prst="rect">
            <a:avLst/>
          </a:prstGeom>
          <a:noFill/>
        </p:spPr>
        <p:txBody>
          <a:bodyPr wrap="square" rtlCol="0">
            <a:spAutoFit/>
          </a:bodyPr>
          <a:lstStyle/>
          <a:p>
            <a:r>
              <a:rPr lang="en-US" b="1" dirty="0" smtClean="0"/>
              <a:t>		BOTTLED OR CANNED FRUIT</a:t>
            </a:r>
            <a:endParaRPr lang="en-US" b="1" dirty="0"/>
          </a:p>
        </p:txBody>
      </p:sp>
      <p:pic>
        <p:nvPicPr>
          <p:cNvPr id="4" name="Picture 3" descr="http://t0.gstatic.com/images?q=tbn:ANd9GcTZOKpoCJWbJybgWULJ0SpsL5vJsdtmSH-hlX-pKBoXDPQnJF-siQ"/>
          <p:cNvPicPr/>
          <p:nvPr/>
        </p:nvPicPr>
        <p:blipFill>
          <a:blip r:embed="rId2"/>
          <a:srcRect/>
          <a:stretch>
            <a:fillRect/>
          </a:stretch>
        </p:blipFill>
        <p:spPr bwMode="auto">
          <a:xfrm>
            <a:off x="381000" y="838200"/>
            <a:ext cx="2343150" cy="1952625"/>
          </a:xfrm>
          <a:prstGeom prst="rect">
            <a:avLst/>
          </a:prstGeom>
          <a:noFill/>
          <a:ln w="9525">
            <a:noFill/>
            <a:miter lim="800000"/>
            <a:headEnd/>
            <a:tailEnd/>
          </a:ln>
        </p:spPr>
      </p:pic>
      <p:sp>
        <p:nvSpPr>
          <p:cNvPr id="5" name="TextBox 4"/>
          <p:cNvSpPr txBox="1"/>
          <p:nvPr/>
        </p:nvSpPr>
        <p:spPr>
          <a:xfrm>
            <a:off x="2819400" y="838200"/>
            <a:ext cx="6324600" cy="1938992"/>
          </a:xfrm>
          <a:prstGeom prst="rect">
            <a:avLst/>
          </a:prstGeom>
          <a:noFill/>
        </p:spPr>
        <p:txBody>
          <a:bodyPr wrap="square" rtlCol="0">
            <a:spAutoFit/>
          </a:bodyPr>
          <a:lstStyle/>
          <a:p>
            <a:pPr>
              <a:buFont typeface="Wingdings" pitchFamily="2" charset="2"/>
              <a:buChar char="ü"/>
            </a:pPr>
            <a:r>
              <a:rPr lang="en-US" sz="2000" dirty="0" smtClean="0"/>
              <a:t>Head space in can – not more than 1.6cm</a:t>
            </a:r>
          </a:p>
          <a:p>
            <a:pPr>
              <a:buFont typeface="Wingdings" pitchFamily="2" charset="2"/>
              <a:buChar char="ü"/>
            </a:pPr>
            <a:r>
              <a:rPr lang="en-US" sz="2000" dirty="0" smtClean="0"/>
              <a:t>Drained weight – not less than 50%</a:t>
            </a:r>
          </a:p>
          <a:p>
            <a:pPr>
              <a:buFont typeface="Wingdings" pitchFamily="2" charset="2"/>
              <a:buChar char="ü"/>
            </a:pPr>
            <a:r>
              <a:rPr lang="en-US" sz="2000" dirty="0" smtClean="0"/>
              <a:t>No artificial </a:t>
            </a:r>
            <a:r>
              <a:rPr lang="en-US" sz="2000" dirty="0" err="1" smtClean="0"/>
              <a:t>colour</a:t>
            </a:r>
            <a:r>
              <a:rPr lang="en-US" sz="2000" dirty="0" smtClean="0"/>
              <a:t>.</a:t>
            </a:r>
          </a:p>
          <a:p>
            <a:pPr>
              <a:buFont typeface="Wingdings" pitchFamily="2" charset="2"/>
              <a:buChar char="ü"/>
            </a:pPr>
            <a:r>
              <a:rPr lang="en-US" sz="2000" dirty="0" smtClean="0"/>
              <a:t>No positive pressure.</a:t>
            </a:r>
          </a:p>
          <a:p>
            <a:pPr>
              <a:buFont typeface="Wingdings" pitchFamily="2" charset="2"/>
              <a:buChar char="ü"/>
            </a:pPr>
            <a:r>
              <a:rPr lang="en-US" sz="2000" dirty="0" smtClean="0"/>
              <a:t>No sign of bacterial growth when incubated at 37oC for 1 week</a:t>
            </a:r>
            <a:endParaRPr lang="en-US" sz="2000" dirty="0"/>
          </a:p>
        </p:txBody>
      </p:sp>
      <p:sp>
        <p:nvSpPr>
          <p:cNvPr id="7" name="Rectangle 6"/>
          <p:cNvSpPr/>
          <p:nvPr/>
        </p:nvSpPr>
        <p:spPr>
          <a:xfrm>
            <a:off x="2895600" y="3200400"/>
            <a:ext cx="3398944" cy="369332"/>
          </a:xfrm>
          <a:prstGeom prst="rect">
            <a:avLst/>
          </a:prstGeom>
        </p:spPr>
        <p:txBody>
          <a:bodyPr wrap="none">
            <a:spAutoFit/>
          </a:bodyPr>
          <a:lstStyle/>
          <a:p>
            <a:r>
              <a:rPr lang="en-US" b="1" dirty="0" smtClean="0"/>
              <a:t>BOTTLED OR CANNED VEGETABLE</a:t>
            </a:r>
            <a:endParaRPr lang="en-US" dirty="0"/>
          </a:p>
        </p:txBody>
      </p:sp>
      <p:pic>
        <p:nvPicPr>
          <p:cNvPr id="8" name="Picture 7" descr="http://t1.gstatic.com/images?q=tbn:ANd9GcRnEw-PqKfL1ZCr80orQWQJBta4F-wFmhSeqvtGYgWc7kD66mxbOA"/>
          <p:cNvPicPr/>
          <p:nvPr/>
        </p:nvPicPr>
        <p:blipFill>
          <a:blip r:embed="rId3"/>
          <a:srcRect/>
          <a:stretch>
            <a:fillRect/>
          </a:stretch>
        </p:blipFill>
        <p:spPr bwMode="auto">
          <a:xfrm>
            <a:off x="304800" y="4191000"/>
            <a:ext cx="2457450" cy="1866900"/>
          </a:xfrm>
          <a:prstGeom prst="rect">
            <a:avLst/>
          </a:prstGeom>
          <a:noFill/>
          <a:ln w="9525">
            <a:noFill/>
            <a:miter lim="800000"/>
            <a:headEnd/>
            <a:tailEnd/>
          </a:ln>
        </p:spPr>
      </p:pic>
      <p:sp>
        <p:nvSpPr>
          <p:cNvPr id="10" name="Rectangle 9"/>
          <p:cNvSpPr/>
          <p:nvPr/>
        </p:nvSpPr>
        <p:spPr>
          <a:xfrm>
            <a:off x="2895600" y="3886200"/>
            <a:ext cx="6019800" cy="1938992"/>
          </a:xfrm>
          <a:prstGeom prst="rect">
            <a:avLst/>
          </a:prstGeom>
        </p:spPr>
        <p:txBody>
          <a:bodyPr wrap="square">
            <a:spAutoFit/>
          </a:bodyPr>
          <a:lstStyle/>
          <a:p>
            <a:pPr>
              <a:buFont typeface="Wingdings" pitchFamily="2" charset="2"/>
              <a:buChar char="ü"/>
            </a:pPr>
            <a:r>
              <a:rPr lang="en-US" sz="2000" dirty="0" smtClean="0"/>
              <a:t>Head space in can – not more than 1.6cm</a:t>
            </a:r>
          </a:p>
          <a:p>
            <a:pPr>
              <a:buFont typeface="Wingdings" pitchFamily="2" charset="2"/>
              <a:buChar char="ü"/>
            </a:pPr>
            <a:r>
              <a:rPr lang="en-US" sz="2000" dirty="0" smtClean="0"/>
              <a:t>Drained weight – not less than 55%</a:t>
            </a:r>
          </a:p>
          <a:p>
            <a:pPr>
              <a:buFont typeface="Wingdings" pitchFamily="2" charset="2"/>
              <a:buChar char="ü"/>
            </a:pPr>
            <a:r>
              <a:rPr lang="en-US" sz="2000" dirty="0" smtClean="0"/>
              <a:t>No artificial </a:t>
            </a:r>
            <a:r>
              <a:rPr lang="en-US" sz="2000" dirty="0" err="1" smtClean="0"/>
              <a:t>colour</a:t>
            </a:r>
            <a:r>
              <a:rPr lang="en-US" sz="2000" dirty="0" smtClean="0"/>
              <a:t>.</a:t>
            </a:r>
          </a:p>
          <a:p>
            <a:pPr>
              <a:buFont typeface="Wingdings" pitchFamily="2" charset="2"/>
              <a:buChar char="ü"/>
            </a:pPr>
            <a:r>
              <a:rPr lang="en-US" sz="2000" dirty="0" smtClean="0"/>
              <a:t>No positive pressure.</a:t>
            </a:r>
          </a:p>
          <a:p>
            <a:pPr>
              <a:buFont typeface="Wingdings" pitchFamily="2" charset="2"/>
              <a:buChar char="ü"/>
            </a:pPr>
            <a:r>
              <a:rPr lang="en-US" sz="2000" dirty="0" smtClean="0"/>
              <a:t>No sign of bacterial growth when incubated at 37oC for 1 week</a:t>
            </a:r>
            <a:endParaRPr lang="en-US" sz="2000" dirty="0"/>
          </a:p>
        </p:txBody>
      </p:sp>
      <p:sp>
        <p:nvSpPr>
          <p:cNvPr id="9" name="Footer Placeholder 8"/>
          <p:cNvSpPr>
            <a:spLocks noGrp="1"/>
          </p:cNvSpPr>
          <p:nvPr>
            <p:ph type="ftr" sz="quarter" idx="11"/>
          </p:nvPr>
        </p:nvSpPr>
        <p:spPr/>
        <p:txBody>
          <a:bodyPr/>
          <a:lstStyle/>
          <a:p>
            <a:r>
              <a:rPr lang="en-US" smtClean="0"/>
              <a:t>Food Standards – Mrs.R.Sakthi</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228600"/>
            <a:ext cx="6477000" cy="400110"/>
          </a:xfrm>
          <a:prstGeom prst="rect">
            <a:avLst/>
          </a:prstGeom>
          <a:noFill/>
        </p:spPr>
        <p:txBody>
          <a:bodyPr wrap="square" rtlCol="0">
            <a:spAutoFit/>
          </a:bodyPr>
          <a:lstStyle/>
          <a:p>
            <a:r>
              <a:rPr lang="en-US" sz="2000" b="1" dirty="0" smtClean="0"/>
              <a:t>		TOMATO PRODUCTS</a:t>
            </a:r>
            <a:endParaRPr lang="en-US" sz="2000" b="1" dirty="0"/>
          </a:p>
        </p:txBody>
      </p:sp>
      <p:pic>
        <p:nvPicPr>
          <p:cNvPr id="3" name="Picture 2" descr="http://t3.gstatic.com/images?q=tbn:ANd9GcQPcOXnJtpyWs2OrtvxD-OB9siAgvYAbl7psm5GaFgMFaSHHKCSwQ"/>
          <p:cNvPicPr/>
          <p:nvPr/>
        </p:nvPicPr>
        <p:blipFill>
          <a:blip r:embed="rId2"/>
          <a:srcRect/>
          <a:stretch>
            <a:fillRect/>
          </a:stretch>
        </p:blipFill>
        <p:spPr bwMode="auto">
          <a:xfrm>
            <a:off x="0" y="762000"/>
            <a:ext cx="1600201" cy="1371601"/>
          </a:xfrm>
          <a:prstGeom prst="rect">
            <a:avLst/>
          </a:prstGeom>
          <a:noFill/>
          <a:ln w="9525">
            <a:noFill/>
            <a:miter lim="800000"/>
            <a:headEnd/>
            <a:tailEnd/>
          </a:ln>
        </p:spPr>
      </p:pic>
      <p:sp>
        <p:nvSpPr>
          <p:cNvPr id="4" name="Rectangle 3"/>
          <p:cNvSpPr/>
          <p:nvPr/>
        </p:nvSpPr>
        <p:spPr>
          <a:xfrm>
            <a:off x="0" y="2209800"/>
            <a:ext cx="1389932" cy="369332"/>
          </a:xfrm>
          <a:prstGeom prst="rect">
            <a:avLst/>
          </a:prstGeom>
        </p:spPr>
        <p:txBody>
          <a:bodyPr wrap="none">
            <a:spAutoFit/>
          </a:bodyPr>
          <a:lstStyle/>
          <a:p>
            <a:r>
              <a:rPr lang="en-US" b="1" dirty="0" smtClean="0"/>
              <a:t>tomato juice</a:t>
            </a:r>
            <a:endParaRPr lang="en-US" dirty="0"/>
          </a:p>
        </p:txBody>
      </p:sp>
      <p:pic>
        <p:nvPicPr>
          <p:cNvPr id="5" name="Picture 4" descr="http://t0.gstatic.com/images?q=tbn:ANd9GcS0oebJoekOeggO5qt4YOQ7-fHEltjIgCmhzDY_k73XAKRnEX9Cbw"/>
          <p:cNvPicPr/>
          <p:nvPr/>
        </p:nvPicPr>
        <p:blipFill>
          <a:blip r:embed="rId3"/>
          <a:srcRect/>
          <a:stretch>
            <a:fillRect/>
          </a:stretch>
        </p:blipFill>
        <p:spPr bwMode="auto">
          <a:xfrm>
            <a:off x="1752600" y="762000"/>
            <a:ext cx="1524001" cy="1295400"/>
          </a:xfrm>
          <a:prstGeom prst="rect">
            <a:avLst/>
          </a:prstGeom>
          <a:noFill/>
          <a:ln w="9525">
            <a:noFill/>
            <a:miter lim="800000"/>
            <a:headEnd/>
            <a:tailEnd/>
          </a:ln>
        </p:spPr>
      </p:pic>
      <p:sp>
        <p:nvSpPr>
          <p:cNvPr id="6" name="Rectangle 5"/>
          <p:cNvSpPr/>
          <p:nvPr/>
        </p:nvSpPr>
        <p:spPr>
          <a:xfrm>
            <a:off x="1752600" y="2209800"/>
            <a:ext cx="1434752" cy="369332"/>
          </a:xfrm>
          <a:prstGeom prst="rect">
            <a:avLst/>
          </a:prstGeom>
        </p:spPr>
        <p:txBody>
          <a:bodyPr wrap="none">
            <a:spAutoFit/>
          </a:bodyPr>
          <a:lstStyle/>
          <a:p>
            <a:r>
              <a:rPr lang="en-US" b="1" dirty="0" smtClean="0"/>
              <a:t>Tomato Soup</a:t>
            </a:r>
            <a:endParaRPr lang="en-US" dirty="0"/>
          </a:p>
        </p:txBody>
      </p:sp>
      <p:pic>
        <p:nvPicPr>
          <p:cNvPr id="7" name="Picture 6" descr="http://t0.gstatic.com/images?q=tbn:ANd9GcTYxpIAD2Tky2ukMPuI6qoCXgftaibZ5Yd8Du7_mGZbmkVe38Y6DA"/>
          <p:cNvPicPr/>
          <p:nvPr/>
        </p:nvPicPr>
        <p:blipFill>
          <a:blip r:embed="rId4"/>
          <a:srcRect/>
          <a:stretch>
            <a:fillRect/>
          </a:stretch>
        </p:blipFill>
        <p:spPr bwMode="auto">
          <a:xfrm>
            <a:off x="0" y="2590800"/>
            <a:ext cx="1462088" cy="1328738"/>
          </a:xfrm>
          <a:prstGeom prst="rect">
            <a:avLst/>
          </a:prstGeom>
          <a:noFill/>
          <a:ln w="9525">
            <a:noFill/>
            <a:miter lim="800000"/>
            <a:headEnd/>
            <a:tailEnd/>
          </a:ln>
        </p:spPr>
      </p:pic>
      <p:sp>
        <p:nvSpPr>
          <p:cNvPr id="8" name="Rectangle 7"/>
          <p:cNvSpPr/>
          <p:nvPr/>
        </p:nvSpPr>
        <p:spPr>
          <a:xfrm>
            <a:off x="0" y="3962400"/>
            <a:ext cx="1474250" cy="369332"/>
          </a:xfrm>
          <a:prstGeom prst="rect">
            <a:avLst/>
          </a:prstGeom>
        </p:spPr>
        <p:txBody>
          <a:bodyPr wrap="none">
            <a:spAutoFit/>
          </a:bodyPr>
          <a:lstStyle/>
          <a:p>
            <a:r>
              <a:rPr lang="en-US" b="1" dirty="0" smtClean="0"/>
              <a:t>Tomato paste</a:t>
            </a:r>
            <a:endParaRPr lang="en-US" dirty="0"/>
          </a:p>
        </p:txBody>
      </p:sp>
      <p:pic>
        <p:nvPicPr>
          <p:cNvPr id="9" name="Picture 8" descr="http://t1.gstatic.com/images?q=tbn:ANd9GcRLn1o0h1yUpcT9EF3wSdGfW8iEJ6NJbZ-ea-OTtLU5n04ZPutD"/>
          <p:cNvPicPr/>
          <p:nvPr/>
        </p:nvPicPr>
        <p:blipFill>
          <a:blip r:embed="rId5"/>
          <a:srcRect/>
          <a:stretch>
            <a:fillRect/>
          </a:stretch>
        </p:blipFill>
        <p:spPr bwMode="auto">
          <a:xfrm>
            <a:off x="1828800" y="2590800"/>
            <a:ext cx="1428750" cy="1409700"/>
          </a:xfrm>
          <a:prstGeom prst="rect">
            <a:avLst/>
          </a:prstGeom>
          <a:noFill/>
          <a:ln w="9525">
            <a:noFill/>
            <a:miter lim="800000"/>
            <a:headEnd/>
            <a:tailEnd/>
          </a:ln>
        </p:spPr>
      </p:pic>
      <p:sp>
        <p:nvSpPr>
          <p:cNvPr id="10" name="Rectangle 9"/>
          <p:cNvSpPr/>
          <p:nvPr/>
        </p:nvSpPr>
        <p:spPr>
          <a:xfrm>
            <a:off x="1752600" y="4038600"/>
            <a:ext cx="1496372" cy="369332"/>
          </a:xfrm>
          <a:prstGeom prst="rect">
            <a:avLst/>
          </a:prstGeom>
        </p:spPr>
        <p:txBody>
          <a:bodyPr wrap="none">
            <a:spAutoFit/>
          </a:bodyPr>
          <a:lstStyle/>
          <a:p>
            <a:r>
              <a:rPr lang="en-US" b="1" dirty="0" smtClean="0"/>
              <a:t>tomato puree</a:t>
            </a:r>
            <a:endParaRPr lang="en-US" dirty="0"/>
          </a:p>
        </p:txBody>
      </p:sp>
      <p:pic>
        <p:nvPicPr>
          <p:cNvPr id="11" name="Picture 10" descr="http://t3.gstatic.com/images?q=tbn:ANd9GcR8gg_gQBf8waABHZCMfIOnm7TGLUPF6t3hV1N00Dfq8zbBvTyouw"/>
          <p:cNvPicPr/>
          <p:nvPr/>
        </p:nvPicPr>
        <p:blipFill>
          <a:blip r:embed="rId6"/>
          <a:srcRect/>
          <a:stretch>
            <a:fillRect/>
          </a:stretch>
        </p:blipFill>
        <p:spPr bwMode="auto">
          <a:xfrm>
            <a:off x="228600" y="4343400"/>
            <a:ext cx="1257300" cy="1047750"/>
          </a:xfrm>
          <a:prstGeom prst="rect">
            <a:avLst/>
          </a:prstGeom>
          <a:noFill/>
          <a:ln w="9525">
            <a:noFill/>
            <a:miter lim="800000"/>
            <a:headEnd/>
            <a:tailEnd/>
          </a:ln>
        </p:spPr>
      </p:pic>
      <p:sp>
        <p:nvSpPr>
          <p:cNvPr id="12" name="Rectangle 11"/>
          <p:cNvSpPr/>
          <p:nvPr/>
        </p:nvSpPr>
        <p:spPr>
          <a:xfrm>
            <a:off x="1752600" y="4572000"/>
            <a:ext cx="1701235" cy="369332"/>
          </a:xfrm>
          <a:prstGeom prst="rect">
            <a:avLst/>
          </a:prstGeom>
        </p:spPr>
        <p:txBody>
          <a:bodyPr wrap="none">
            <a:spAutoFit/>
          </a:bodyPr>
          <a:lstStyle/>
          <a:p>
            <a:r>
              <a:rPr lang="en-US" b="1" dirty="0" smtClean="0"/>
              <a:t>tomato ketchup</a:t>
            </a:r>
            <a:endParaRPr lang="en-US" dirty="0"/>
          </a:p>
        </p:txBody>
      </p:sp>
      <p:pic>
        <p:nvPicPr>
          <p:cNvPr id="13" name="Picture 12" descr="http://t2.gstatic.com/images?q=tbn:ANd9GcT3K96lqu6rgK4WoY_Uh3ArEKzE1Rd3MF5oW5GsGXFxlHqlxGsNsQ"/>
          <p:cNvPicPr/>
          <p:nvPr/>
        </p:nvPicPr>
        <p:blipFill>
          <a:blip r:embed="rId7"/>
          <a:srcRect/>
          <a:stretch>
            <a:fillRect/>
          </a:stretch>
        </p:blipFill>
        <p:spPr bwMode="auto">
          <a:xfrm>
            <a:off x="228600" y="5486400"/>
            <a:ext cx="1371600" cy="1371600"/>
          </a:xfrm>
          <a:prstGeom prst="rect">
            <a:avLst/>
          </a:prstGeom>
          <a:noFill/>
          <a:ln w="9525">
            <a:noFill/>
            <a:miter lim="800000"/>
            <a:headEnd/>
            <a:tailEnd/>
          </a:ln>
        </p:spPr>
      </p:pic>
      <p:sp>
        <p:nvSpPr>
          <p:cNvPr id="4097" name="Rectangle 1"/>
          <p:cNvSpPr>
            <a:spLocks noChangeArrowheads="1"/>
          </p:cNvSpPr>
          <p:nvPr/>
        </p:nvSpPr>
        <p:spPr bwMode="auto">
          <a:xfrm>
            <a:off x="1600200" y="5867400"/>
            <a:ext cx="23622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Tomato Sauce</a:t>
            </a:r>
            <a:endParaRPr kumimoji="0" lang="en-US" sz="1800" b="0" i="0" u="none" strike="noStrike" cap="none" normalizeH="0" baseline="0" dirty="0" smtClean="0">
              <a:ln>
                <a:noFill/>
              </a:ln>
              <a:solidFill>
                <a:schemeClr val="tx1"/>
              </a:solidFill>
              <a:effectLst/>
              <a:latin typeface="Arial" pitchFamily="34" charset="0"/>
            </a:endParaRPr>
          </a:p>
        </p:txBody>
      </p:sp>
      <p:graphicFrame>
        <p:nvGraphicFramePr>
          <p:cNvPr id="15" name="Table 14"/>
          <p:cNvGraphicFramePr>
            <a:graphicFrameLocks noGrp="1"/>
          </p:cNvGraphicFramePr>
          <p:nvPr/>
        </p:nvGraphicFramePr>
        <p:xfrm>
          <a:off x="3200400" y="762000"/>
          <a:ext cx="5715000" cy="1280160"/>
        </p:xfrm>
        <a:graphic>
          <a:graphicData uri="http://schemas.openxmlformats.org/drawingml/2006/table">
            <a:tbl>
              <a:tblPr firstRow="1" bandRow="1">
                <a:tableStyleId>{2D5ABB26-0587-4C30-8999-92F81FD0307C}</a:tableStyleId>
              </a:tblPr>
              <a:tblGrid>
                <a:gridCol w="2212258"/>
                <a:gridCol w="3502742"/>
              </a:tblGrid>
              <a:tr h="288325">
                <a:tc>
                  <a:txBody>
                    <a:bodyPr/>
                    <a:lstStyle/>
                    <a:p>
                      <a:r>
                        <a:rPr lang="en-US" b="1" dirty="0" smtClean="0"/>
                        <a:t>Min.%</a:t>
                      </a:r>
                      <a:r>
                        <a:rPr lang="en-US" b="1" baseline="0" dirty="0" smtClean="0"/>
                        <a:t>-total soluble solids free of salt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t>Mould</a:t>
                      </a:r>
                      <a:r>
                        <a:rPr lang="en-US" b="1" baseline="0" dirty="0" smtClean="0"/>
                        <a:t> count(not in excess of)</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3675">
                <a:tc>
                  <a:txBody>
                    <a:bodyPr/>
                    <a:lstStyle/>
                    <a:p>
                      <a:r>
                        <a:rPr lang="en-US" dirty="0" smtClean="0"/>
                        <a:t>Juice – 5</a:t>
                      </a:r>
                    </a:p>
                    <a:p>
                      <a:r>
                        <a:rPr lang="en-US" dirty="0" smtClean="0"/>
                        <a:t>Soup – 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30%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6" name="Table 15"/>
          <p:cNvGraphicFramePr>
            <a:graphicFrameLocks noGrp="1"/>
          </p:cNvGraphicFramePr>
          <p:nvPr/>
        </p:nvGraphicFramePr>
        <p:xfrm>
          <a:off x="3276600" y="5334000"/>
          <a:ext cx="5867400" cy="1173480"/>
        </p:xfrm>
        <a:graphic>
          <a:graphicData uri="http://schemas.openxmlformats.org/drawingml/2006/table">
            <a:tbl>
              <a:tblPr firstRow="1" bandRow="1">
                <a:tableStyleId>{2D5ABB26-0587-4C30-8999-92F81FD0307C}</a:tableStyleId>
              </a:tblPr>
              <a:tblGrid>
                <a:gridCol w="2271252"/>
                <a:gridCol w="3596148"/>
              </a:tblGrid>
              <a:tr h="533400">
                <a:tc>
                  <a:txBody>
                    <a:bodyPr/>
                    <a:lstStyle/>
                    <a:p>
                      <a:r>
                        <a:rPr lang="en-US" b="1" dirty="0" smtClean="0"/>
                        <a:t>Min.%</a:t>
                      </a:r>
                      <a:r>
                        <a:rPr lang="en-US" b="1" baseline="0" dirty="0" smtClean="0"/>
                        <a:t>-total soluble solids free of salt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en-US" b="1" baseline="0" dirty="0" smtClean="0"/>
                        <a:t>(not in excess of),</a:t>
                      </a:r>
                      <a:r>
                        <a:rPr lang="en-US" b="1" dirty="0" smtClean="0"/>
                        <a:t>Mould</a:t>
                      </a:r>
                      <a:r>
                        <a:rPr lang="en-US" b="1" baseline="0" dirty="0" smtClean="0"/>
                        <a:t> count - </a:t>
                      </a:r>
                      <a:r>
                        <a:rPr lang="en-US" dirty="0" smtClean="0"/>
                        <a:t>40%,</a:t>
                      </a:r>
                      <a:r>
                        <a:rPr lang="en-US" b="1" dirty="0" smtClean="0"/>
                        <a:t>Yeast</a:t>
                      </a:r>
                      <a:r>
                        <a:rPr lang="en-US" dirty="0" smtClean="0"/>
                        <a:t> – 125 per 1/60c.mm</a:t>
                      </a:r>
                    </a:p>
                    <a:p>
                      <a:r>
                        <a:rPr lang="en-US" b="1" dirty="0" smtClean="0"/>
                        <a:t>Bacteria</a:t>
                      </a:r>
                      <a:r>
                        <a:rPr lang="en-US" dirty="0" smtClean="0"/>
                        <a:t>-100million/ml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3400">
                <a:tc>
                  <a:txBody>
                    <a:bodyPr/>
                    <a:lstStyle/>
                    <a:p>
                      <a:r>
                        <a:rPr lang="en-US" dirty="0" smtClean="0"/>
                        <a:t>15 (</a:t>
                      </a:r>
                      <a:r>
                        <a:rPr lang="en-US" dirty="0" err="1" smtClean="0"/>
                        <a:t>Min.acidity</a:t>
                      </a:r>
                      <a:r>
                        <a:rPr lang="en-US" baseline="0" dirty="0" smtClean="0"/>
                        <a:t> – 1.2%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7" name="Table 16"/>
          <p:cNvGraphicFramePr>
            <a:graphicFrameLocks noGrp="1"/>
          </p:cNvGraphicFramePr>
          <p:nvPr/>
        </p:nvGraphicFramePr>
        <p:xfrm>
          <a:off x="3429000" y="3810000"/>
          <a:ext cx="5715000" cy="1280160"/>
        </p:xfrm>
        <a:graphic>
          <a:graphicData uri="http://schemas.openxmlformats.org/drawingml/2006/table">
            <a:tbl>
              <a:tblPr firstRow="1" bandRow="1">
                <a:tableStyleId>{2D5ABB26-0587-4C30-8999-92F81FD0307C}</a:tableStyleId>
              </a:tblPr>
              <a:tblGrid>
                <a:gridCol w="2212258"/>
                <a:gridCol w="3502742"/>
              </a:tblGrid>
              <a:tr h="288325">
                <a:tc>
                  <a:txBody>
                    <a:bodyPr/>
                    <a:lstStyle/>
                    <a:p>
                      <a:r>
                        <a:rPr lang="en-US" b="1" dirty="0" smtClean="0"/>
                        <a:t>Min.%</a:t>
                      </a:r>
                      <a:r>
                        <a:rPr lang="en-US" b="1" baseline="0" dirty="0" smtClean="0"/>
                        <a:t>-total soluble solids free of salt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en-US" b="1" baseline="0" dirty="0" smtClean="0"/>
                        <a:t>(not in excess of)</a:t>
                      </a:r>
                      <a:endParaRPr lang="en-US" b="1" dirty="0"/>
                    </a:p>
                    <a:p>
                      <a:r>
                        <a:rPr lang="en-US" b="1" dirty="0" smtClean="0"/>
                        <a:t>Mould</a:t>
                      </a:r>
                      <a:r>
                        <a:rPr lang="en-US" b="1" baseline="0" dirty="0" smtClean="0"/>
                        <a:t> count - </a:t>
                      </a:r>
                      <a:r>
                        <a:rPr lang="en-US" dirty="0" smtClean="0"/>
                        <a:t>40%</a:t>
                      </a:r>
                    </a:p>
                    <a:p>
                      <a:r>
                        <a:rPr lang="en-US" b="1" dirty="0" smtClean="0"/>
                        <a:t>Yeast</a:t>
                      </a:r>
                      <a:r>
                        <a:rPr lang="en-US" dirty="0" smtClean="0"/>
                        <a:t> – 125 per 1/60c.mm</a:t>
                      </a:r>
                    </a:p>
                    <a:p>
                      <a:r>
                        <a:rPr lang="en-US" b="1" dirty="0" smtClean="0"/>
                        <a:t>Bacteria</a:t>
                      </a:r>
                      <a:r>
                        <a:rPr lang="en-US" dirty="0" smtClean="0"/>
                        <a:t>-100million/ml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3675">
                <a:tc>
                  <a:txBody>
                    <a:bodyPr/>
                    <a:lstStyle/>
                    <a:p>
                      <a:r>
                        <a:rPr lang="en-US" dirty="0" smtClean="0"/>
                        <a:t>25</a:t>
                      </a:r>
                    </a:p>
                    <a:p>
                      <a:r>
                        <a:rPr lang="en-US" dirty="0" smtClean="0"/>
                        <a:t>Min. acidity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8" name="Table 17"/>
          <p:cNvGraphicFramePr>
            <a:graphicFrameLocks noGrp="1"/>
          </p:cNvGraphicFramePr>
          <p:nvPr/>
        </p:nvGraphicFramePr>
        <p:xfrm>
          <a:off x="3429000" y="2362200"/>
          <a:ext cx="5715000" cy="1280160"/>
        </p:xfrm>
        <a:graphic>
          <a:graphicData uri="http://schemas.openxmlformats.org/drawingml/2006/table">
            <a:tbl>
              <a:tblPr firstRow="1" bandRow="1">
                <a:tableStyleId>{2D5ABB26-0587-4C30-8999-92F81FD0307C}</a:tableStyleId>
              </a:tblPr>
              <a:tblGrid>
                <a:gridCol w="2212258"/>
                <a:gridCol w="3502742"/>
              </a:tblGrid>
              <a:tr h="288325">
                <a:tc>
                  <a:txBody>
                    <a:bodyPr/>
                    <a:lstStyle/>
                    <a:p>
                      <a:r>
                        <a:rPr lang="en-US" b="1" dirty="0" smtClean="0"/>
                        <a:t>Min.%</a:t>
                      </a:r>
                      <a:r>
                        <a:rPr lang="en-US" b="1" baseline="0" dirty="0" smtClean="0"/>
                        <a:t>-total soluble solids free of salt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t>Mould</a:t>
                      </a:r>
                      <a:r>
                        <a:rPr lang="en-US" b="1" baseline="0" dirty="0" smtClean="0"/>
                        <a:t> count(not in excess of)</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3675">
                <a:tc>
                  <a:txBody>
                    <a:bodyPr/>
                    <a:lstStyle/>
                    <a:p>
                      <a:r>
                        <a:rPr lang="en-US" dirty="0" smtClean="0"/>
                        <a:t>Paste – 25</a:t>
                      </a:r>
                    </a:p>
                    <a:p>
                      <a:r>
                        <a:rPr lang="en-US" dirty="0" smtClean="0"/>
                        <a:t>Puree – 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60%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9" name="Footer Placeholder 18"/>
          <p:cNvSpPr>
            <a:spLocks noGrp="1"/>
          </p:cNvSpPr>
          <p:nvPr>
            <p:ph type="ftr" sz="quarter" idx="11"/>
          </p:nvPr>
        </p:nvSpPr>
        <p:spPr>
          <a:xfrm>
            <a:off x="2514600" y="6492875"/>
            <a:ext cx="2895600" cy="365125"/>
          </a:xfrm>
        </p:spPr>
        <p:txBody>
          <a:bodyPr/>
          <a:lstStyle/>
          <a:p>
            <a:r>
              <a:rPr lang="en-US" dirty="0" smtClean="0"/>
              <a:t>Food Standards – </a:t>
            </a:r>
            <a:r>
              <a:rPr lang="en-US" dirty="0" err="1" smtClean="0"/>
              <a:t>Mrs.R.Sakthi</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228600"/>
            <a:ext cx="4876800" cy="400110"/>
          </a:xfrm>
          <a:prstGeom prst="rect">
            <a:avLst/>
          </a:prstGeom>
          <a:noFill/>
        </p:spPr>
        <p:txBody>
          <a:bodyPr wrap="square" rtlCol="0">
            <a:spAutoFit/>
          </a:bodyPr>
          <a:lstStyle/>
          <a:p>
            <a:r>
              <a:rPr lang="en-US" sz="2000" b="1" dirty="0" smtClean="0"/>
              <a:t>		MILK</a:t>
            </a:r>
            <a:endParaRPr lang="en-US" sz="2000" b="1" dirty="0"/>
          </a:p>
        </p:txBody>
      </p:sp>
      <p:pic>
        <p:nvPicPr>
          <p:cNvPr id="3" name="Picture 2" descr="http://t1.gstatic.com/images?q=tbn:ANd9GcRkpJmXuUwo1bPK0Kx2m2ZMG7uaF40wiyWJlm4eRbrGX70AaBgh"/>
          <p:cNvPicPr/>
          <p:nvPr/>
        </p:nvPicPr>
        <p:blipFill>
          <a:blip r:embed="rId2"/>
          <a:srcRect/>
          <a:stretch>
            <a:fillRect/>
          </a:stretch>
        </p:blipFill>
        <p:spPr bwMode="auto">
          <a:xfrm>
            <a:off x="0" y="533400"/>
            <a:ext cx="1905000" cy="1828799"/>
          </a:xfrm>
          <a:prstGeom prst="rect">
            <a:avLst/>
          </a:prstGeom>
          <a:noFill/>
          <a:ln w="9525">
            <a:noFill/>
            <a:miter lim="800000"/>
            <a:headEnd/>
            <a:tailEnd/>
          </a:ln>
        </p:spPr>
      </p:pic>
      <p:sp>
        <p:nvSpPr>
          <p:cNvPr id="4" name="TextBox 3"/>
          <p:cNvSpPr txBox="1"/>
          <p:nvPr/>
        </p:nvSpPr>
        <p:spPr>
          <a:xfrm>
            <a:off x="2209800" y="685800"/>
            <a:ext cx="6705600" cy="1754326"/>
          </a:xfrm>
          <a:prstGeom prst="rect">
            <a:avLst/>
          </a:prstGeom>
          <a:noFill/>
        </p:spPr>
        <p:txBody>
          <a:bodyPr wrap="square" rtlCol="0">
            <a:spAutoFit/>
          </a:bodyPr>
          <a:lstStyle/>
          <a:p>
            <a:r>
              <a:rPr lang="en-US" dirty="0" smtClean="0"/>
              <a:t>Cow’s milk/Buffalo’s milk/combination.</a:t>
            </a:r>
          </a:p>
          <a:p>
            <a:r>
              <a:rPr lang="en-US" dirty="0" smtClean="0"/>
              <a:t>Milk fat – 4.5%; Milk solids non –fat – 8.5% </a:t>
            </a:r>
          </a:p>
          <a:p>
            <a:r>
              <a:rPr lang="en-US" dirty="0" smtClean="0"/>
              <a:t>(abstraction/add. of milk fat/add. of skimmed milk/</a:t>
            </a:r>
            <a:r>
              <a:rPr lang="en-US" dirty="0" err="1" smtClean="0"/>
              <a:t>add.of</a:t>
            </a:r>
            <a:r>
              <a:rPr lang="en-US" dirty="0" smtClean="0"/>
              <a:t> recombined /reconstituted skimmed milk).</a:t>
            </a:r>
          </a:p>
          <a:p>
            <a:r>
              <a:rPr lang="en-US" dirty="0" smtClean="0"/>
              <a:t>Shall be pasteurized.</a:t>
            </a:r>
          </a:p>
          <a:p>
            <a:r>
              <a:rPr lang="en-US" dirty="0" smtClean="0"/>
              <a:t>Show a negative Phosphatase test.</a:t>
            </a:r>
            <a:endParaRPr lang="en-US" dirty="0"/>
          </a:p>
        </p:txBody>
      </p:sp>
      <p:pic>
        <p:nvPicPr>
          <p:cNvPr id="5" name="Picture 4" descr="http://t3.gstatic.com/images?q=tbn:ANd9GcTa7ekmnZkJN7O541eNaRiLLy1xgdiMZS11Xw5sN6JlMlkEMV89"/>
          <p:cNvPicPr/>
          <p:nvPr/>
        </p:nvPicPr>
        <p:blipFill>
          <a:blip r:embed="rId3"/>
          <a:srcRect/>
          <a:stretch>
            <a:fillRect/>
          </a:stretch>
        </p:blipFill>
        <p:spPr bwMode="auto">
          <a:xfrm>
            <a:off x="0" y="2895600"/>
            <a:ext cx="1524000" cy="1752600"/>
          </a:xfrm>
          <a:prstGeom prst="rect">
            <a:avLst/>
          </a:prstGeom>
          <a:noFill/>
          <a:ln w="9525">
            <a:noFill/>
            <a:miter lim="800000"/>
            <a:headEnd/>
            <a:tailEnd/>
          </a:ln>
        </p:spPr>
      </p:pic>
      <p:sp>
        <p:nvSpPr>
          <p:cNvPr id="6" name="Rectangle 5"/>
          <p:cNvSpPr/>
          <p:nvPr/>
        </p:nvSpPr>
        <p:spPr>
          <a:xfrm>
            <a:off x="152400" y="2590800"/>
            <a:ext cx="1904945" cy="369332"/>
          </a:xfrm>
          <a:prstGeom prst="rect">
            <a:avLst/>
          </a:prstGeom>
        </p:spPr>
        <p:txBody>
          <a:bodyPr wrap="none">
            <a:spAutoFit/>
          </a:bodyPr>
          <a:lstStyle/>
          <a:p>
            <a:r>
              <a:rPr lang="en-US" b="1" dirty="0" smtClean="0"/>
              <a:t>Recombined Milk</a:t>
            </a:r>
            <a:r>
              <a:rPr lang="en-US" dirty="0" smtClean="0"/>
              <a:t> </a:t>
            </a:r>
            <a:endParaRPr lang="en-US" dirty="0"/>
          </a:p>
        </p:txBody>
      </p:sp>
      <p:sp>
        <p:nvSpPr>
          <p:cNvPr id="7" name="TextBox 6"/>
          <p:cNvSpPr txBox="1"/>
          <p:nvPr/>
        </p:nvSpPr>
        <p:spPr>
          <a:xfrm>
            <a:off x="1676400" y="2971800"/>
            <a:ext cx="7086600" cy="1477328"/>
          </a:xfrm>
          <a:prstGeom prst="rect">
            <a:avLst/>
          </a:prstGeom>
          <a:noFill/>
        </p:spPr>
        <p:txBody>
          <a:bodyPr wrap="square" rtlCol="0">
            <a:spAutoFit/>
          </a:bodyPr>
          <a:lstStyle/>
          <a:p>
            <a:r>
              <a:rPr lang="en-US" dirty="0" err="1" smtClean="0"/>
              <a:t>Homogenised</a:t>
            </a:r>
            <a:r>
              <a:rPr lang="en-US" dirty="0" smtClean="0"/>
              <a:t> product prepared from milk fat, non-fat milk solids and water.</a:t>
            </a:r>
          </a:p>
          <a:p>
            <a:r>
              <a:rPr lang="en-US" dirty="0" smtClean="0"/>
              <a:t>Shall be pasteurized.</a:t>
            </a:r>
          </a:p>
          <a:p>
            <a:r>
              <a:rPr lang="en-US" dirty="0" smtClean="0"/>
              <a:t>Show a negative Phosphatase test.</a:t>
            </a:r>
          </a:p>
          <a:p>
            <a:r>
              <a:rPr lang="en-US" dirty="0" smtClean="0"/>
              <a:t>Milk fat – 3.0; Milk solids non-fat – 8.5</a:t>
            </a:r>
            <a:endParaRPr lang="en-US" dirty="0"/>
          </a:p>
        </p:txBody>
      </p:sp>
      <p:pic>
        <p:nvPicPr>
          <p:cNvPr id="8" name="Picture 7" descr="http://t2.gstatic.com/images?q=tbn:ANd9GcQ48NvYWEBsTNNO92_tpngU_yt-PIzvXqnOPAZNlv-O551AP6LMIg"/>
          <p:cNvPicPr/>
          <p:nvPr/>
        </p:nvPicPr>
        <p:blipFill>
          <a:blip r:embed="rId4"/>
          <a:srcRect/>
          <a:stretch>
            <a:fillRect/>
          </a:stretch>
        </p:blipFill>
        <p:spPr bwMode="auto">
          <a:xfrm>
            <a:off x="0" y="4876800"/>
            <a:ext cx="1647825" cy="1714500"/>
          </a:xfrm>
          <a:prstGeom prst="rect">
            <a:avLst/>
          </a:prstGeom>
          <a:noFill/>
          <a:ln w="9525">
            <a:noFill/>
            <a:miter lim="800000"/>
            <a:headEnd/>
            <a:tailEnd/>
          </a:ln>
        </p:spPr>
      </p:pic>
      <p:sp>
        <p:nvSpPr>
          <p:cNvPr id="9" name="TextBox 8"/>
          <p:cNvSpPr txBox="1"/>
          <p:nvPr/>
        </p:nvSpPr>
        <p:spPr>
          <a:xfrm>
            <a:off x="1676400" y="4572000"/>
            <a:ext cx="7086600" cy="2031325"/>
          </a:xfrm>
          <a:prstGeom prst="rect">
            <a:avLst/>
          </a:prstGeom>
          <a:noFill/>
        </p:spPr>
        <p:txBody>
          <a:bodyPr wrap="square" rtlCol="0">
            <a:spAutoFit/>
          </a:bodyPr>
          <a:lstStyle/>
          <a:p>
            <a:r>
              <a:rPr lang="en-US" dirty="0" smtClean="0"/>
              <a:t>Mixture of cow’s/buffalo milk /both with skimmed milk</a:t>
            </a:r>
          </a:p>
          <a:p>
            <a:r>
              <a:rPr lang="en-US" dirty="0" smtClean="0"/>
              <a:t>Mixture of cow’s/buffalo milk /both  with non-fat milk solids or milk powder, or water.</a:t>
            </a:r>
          </a:p>
          <a:p>
            <a:r>
              <a:rPr lang="en-US" dirty="0" smtClean="0"/>
              <a:t>Partial abstraction/addition of fat from / to milk.</a:t>
            </a:r>
          </a:p>
          <a:p>
            <a:r>
              <a:rPr lang="en-US" dirty="0" smtClean="0"/>
              <a:t>Shall be pasteurized.</a:t>
            </a:r>
          </a:p>
          <a:p>
            <a:r>
              <a:rPr lang="en-US" dirty="0" smtClean="0"/>
              <a:t>Show a negative Phosphatase test.</a:t>
            </a:r>
          </a:p>
          <a:p>
            <a:r>
              <a:rPr lang="en-US" dirty="0" smtClean="0"/>
              <a:t>Milk fat – 3.0; Milk solids non-fat – 8.5</a:t>
            </a:r>
            <a:endParaRPr lang="en-US" dirty="0"/>
          </a:p>
        </p:txBody>
      </p:sp>
      <p:sp>
        <p:nvSpPr>
          <p:cNvPr id="10" name="Footer Placeholder 9"/>
          <p:cNvSpPr>
            <a:spLocks noGrp="1"/>
          </p:cNvSpPr>
          <p:nvPr>
            <p:ph type="ftr" sz="quarter" idx="11"/>
          </p:nvPr>
        </p:nvSpPr>
        <p:spPr>
          <a:xfrm>
            <a:off x="3048000" y="6492875"/>
            <a:ext cx="2895600" cy="365125"/>
          </a:xfrm>
        </p:spPr>
        <p:txBody>
          <a:bodyPr/>
          <a:lstStyle/>
          <a:p>
            <a:r>
              <a:rPr lang="en-US" dirty="0" smtClean="0"/>
              <a:t>Food Standards – </a:t>
            </a:r>
            <a:r>
              <a:rPr lang="en-US" dirty="0" err="1" smtClean="0"/>
              <a:t>Mrs.R.Sakthi</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2438400" cy="369332"/>
          </a:xfrm>
          <a:prstGeom prst="rect">
            <a:avLst/>
          </a:prstGeom>
          <a:noFill/>
        </p:spPr>
        <p:txBody>
          <a:bodyPr wrap="square" rtlCol="0">
            <a:spAutoFit/>
          </a:bodyPr>
          <a:lstStyle/>
          <a:p>
            <a:r>
              <a:rPr lang="en-US" b="1" dirty="0" smtClean="0"/>
              <a:t>DOUBLE TONED MILK</a:t>
            </a:r>
            <a:endParaRPr lang="en-US" b="1" dirty="0"/>
          </a:p>
        </p:txBody>
      </p:sp>
      <p:pic>
        <p:nvPicPr>
          <p:cNvPr id="3" name="Picture 2" descr="http://t2.gstatic.com/images?q=tbn:ANd9GcSbZL1fmtmKz-c7zk9sTTR3e4c8_UoalHdzsjydJJojKdahX5gn"/>
          <p:cNvPicPr/>
          <p:nvPr/>
        </p:nvPicPr>
        <p:blipFill>
          <a:blip r:embed="rId2"/>
          <a:srcRect/>
          <a:stretch>
            <a:fillRect/>
          </a:stretch>
        </p:blipFill>
        <p:spPr bwMode="auto">
          <a:xfrm>
            <a:off x="152400" y="609600"/>
            <a:ext cx="2438400" cy="1876425"/>
          </a:xfrm>
          <a:prstGeom prst="rect">
            <a:avLst/>
          </a:prstGeom>
          <a:noFill/>
          <a:ln w="9525">
            <a:noFill/>
            <a:miter lim="800000"/>
            <a:headEnd/>
            <a:tailEnd/>
          </a:ln>
        </p:spPr>
      </p:pic>
      <p:sp>
        <p:nvSpPr>
          <p:cNvPr id="5" name="Rectangle 4"/>
          <p:cNvSpPr/>
          <p:nvPr/>
        </p:nvSpPr>
        <p:spPr>
          <a:xfrm>
            <a:off x="2667000" y="609600"/>
            <a:ext cx="6248400" cy="2031325"/>
          </a:xfrm>
          <a:prstGeom prst="rect">
            <a:avLst/>
          </a:prstGeom>
        </p:spPr>
        <p:txBody>
          <a:bodyPr wrap="square">
            <a:spAutoFit/>
          </a:bodyPr>
          <a:lstStyle/>
          <a:p>
            <a:r>
              <a:rPr lang="en-US" dirty="0" smtClean="0"/>
              <a:t>Mixture of cow’s/buffalo milk /both  with non-fat milk solids or milk powder, or water.</a:t>
            </a:r>
          </a:p>
          <a:p>
            <a:r>
              <a:rPr lang="en-US" dirty="0" smtClean="0"/>
              <a:t>Partial abstraction/addition of fat from / to milk.</a:t>
            </a:r>
          </a:p>
          <a:p>
            <a:r>
              <a:rPr lang="en-US" dirty="0" smtClean="0"/>
              <a:t>Shall be pasteurized.</a:t>
            </a:r>
          </a:p>
          <a:p>
            <a:r>
              <a:rPr lang="en-US" dirty="0" smtClean="0"/>
              <a:t>Show a negative Phosphatase test.</a:t>
            </a:r>
          </a:p>
          <a:p>
            <a:r>
              <a:rPr lang="en-US" dirty="0" smtClean="0"/>
              <a:t>Milk fat – 1.5; Milk solids non-fat – 9.0</a:t>
            </a:r>
          </a:p>
          <a:p>
            <a:endParaRPr lang="en-US" dirty="0"/>
          </a:p>
        </p:txBody>
      </p:sp>
      <p:pic>
        <p:nvPicPr>
          <p:cNvPr id="6" name="Picture 5" descr="http://t2.gstatic.com/images?q=tbn:ANd9GcQxM1HUu7bRtni7jll50fxkt8KkdpP1Nla7reYEDGLOh6PNBtBQ"/>
          <p:cNvPicPr/>
          <p:nvPr/>
        </p:nvPicPr>
        <p:blipFill>
          <a:blip r:embed="rId3"/>
          <a:srcRect/>
          <a:stretch>
            <a:fillRect/>
          </a:stretch>
        </p:blipFill>
        <p:spPr bwMode="auto">
          <a:xfrm>
            <a:off x="381000" y="2743200"/>
            <a:ext cx="1895475" cy="1866900"/>
          </a:xfrm>
          <a:prstGeom prst="rect">
            <a:avLst/>
          </a:prstGeom>
          <a:noFill/>
          <a:ln w="9525">
            <a:noFill/>
            <a:miter lim="800000"/>
            <a:headEnd/>
            <a:tailEnd/>
          </a:ln>
        </p:spPr>
      </p:pic>
      <p:sp>
        <p:nvSpPr>
          <p:cNvPr id="7" name="TextBox 6"/>
          <p:cNvSpPr txBox="1"/>
          <p:nvPr/>
        </p:nvSpPr>
        <p:spPr>
          <a:xfrm>
            <a:off x="152400" y="2667000"/>
            <a:ext cx="2514600" cy="369332"/>
          </a:xfrm>
          <a:prstGeom prst="rect">
            <a:avLst/>
          </a:prstGeom>
          <a:noFill/>
        </p:spPr>
        <p:txBody>
          <a:bodyPr wrap="square" rtlCol="0">
            <a:spAutoFit/>
          </a:bodyPr>
          <a:lstStyle/>
          <a:p>
            <a:r>
              <a:rPr lang="en-US" b="1" dirty="0" smtClean="0"/>
              <a:t>       SKIMMED MILK</a:t>
            </a:r>
            <a:endParaRPr lang="en-US" b="1" dirty="0"/>
          </a:p>
        </p:txBody>
      </p:sp>
      <p:sp>
        <p:nvSpPr>
          <p:cNvPr id="8" name="TextBox 7"/>
          <p:cNvSpPr txBox="1"/>
          <p:nvPr/>
        </p:nvSpPr>
        <p:spPr>
          <a:xfrm>
            <a:off x="2667000" y="2743200"/>
            <a:ext cx="6324600" cy="923330"/>
          </a:xfrm>
          <a:prstGeom prst="rect">
            <a:avLst/>
          </a:prstGeom>
          <a:noFill/>
        </p:spPr>
        <p:txBody>
          <a:bodyPr wrap="square" rtlCol="0">
            <a:spAutoFit/>
          </a:bodyPr>
          <a:lstStyle/>
          <a:p>
            <a:r>
              <a:rPr lang="en-US" dirty="0" smtClean="0"/>
              <a:t>Almost all the milk fat has been removed</a:t>
            </a:r>
          </a:p>
          <a:p>
            <a:r>
              <a:rPr lang="en-US" dirty="0" smtClean="0"/>
              <a:t>Milk fat – not more than 0.5; Milk solids non-fat – 8.7</a:t>
            </a:r>
          </a:p>
          <a:p>
            <a:endParaRPr lang="en-US" dirty="0"/>
          </a:p>
        </p:txBody>
      </p:sp>
      <p:sp>
        <p:nvSpPr>
          <p:cNvPr id="9" name="Footer Placeholder 8"/>
          <p:cNvSpPr>
            <a:spLocks noGrp="1"/>
          </p:cNvSpPr>
          <p:nvPr>
            <p:ph type="ftr" sz="quarter" idx="11"/>
          </p:nvPr>
        </p:nvSpPr>
        <p:spPr/>
        <p:txBody>
          <a:bodyPr/>
          <a:lstStyle/>
          <a:p>
            <a:r>
              <a:rPr lang="en-US" smtClean="0"/>
              <a:t>Food Standards – Mrs.R.Sakthi</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304800"/>
            <a:ext cx="5181600" cy="369332"/>
          </a:xfrm>
          <a:prstGeom prst="rect">
            <a:avLst/>
          </a:prstGeom>
          <a:noFill/>
        </p:spPr>
        <p:txBody>
          <a:bodyPr wrap="square" rtlCol="0">
            <a:spAutoFit/>
          </a:bodyPr>
          <a:lstStyle/>
          <a:p>
            <a:r>
              <a:rPr lang="en-US" b="1" dirty="0" smtClean="0"/>
              <a:t>	MILK PRODUCTS</a:t>
            </a:r>
            <a:endParaRPr lang="en-US" b="1" dirty="0"/>
          </a:p>
        </p:txBody>
      </p:sp>
      <p:pic>
        <p:nvPicPr>
          <p:cNvPr id="3" name="Picture 2" descr="http://t1.gstatic.com/images?q=tbn:ANd9GcQap86l_5u5V4bB0Zt6MB1acQksTyd-8-I6h2KfDZxT996QxQDu"/>
          <p:cNvPicPr/>
          <p:nvPr/>
        </p:nvPicPr>
        <p:blipFill>
          <a:blip r:embed="rId2"/>
          <a:srcRect/>
          <a:stretch>
            <a:fillRect/>
          </a:stretch>
        </p:blipFill>
        <p:spPr bwMode="auto">
          <a:xfrm>
            <a:off x="1" y="762000"/>
            <a:ext cx="1828800" cy="1447800"/>
          </a:xfrm>
          <a:prstGeom prst="rect">
            <a:avLst/>
          </a:prstGeom>
          <a:noFill/>
          <a:ln w="9525">
            <a:noFill/>
            <a:miter lim="800000"/>
            <a:headEnd/>
            <a:tailEnd/>
          </a:ln>
        </p:spPr>
      </p:pic>
      <p:sp>
        <p:nvSpPr>
          <p:cNvPr id="4" name="Rectangle 3"/>
          <p:cNvSpPr/>
          <p:nvPr/>
        </p:nvSpPr>
        <p:spPr>
          <a:xfrm>
            <a:off x="457200" y="304800"/>
            <a:ext cx="802464" cy="369332"/>
          </a:xfrm>
          <a:prstGeom prst="rect">
            <a:avLst/>
          </a:prstGeom>
        </p:spPr>
        <p:txBody>
          <a:bodyPr wrap="none">
            <a:spAutoFit/>
          </a:bodyPr>
          <a:lstStyle/>
          <a:p>
            <a:r>
              <a:rPr lang="en-US" b="1" dirty="0" smtClean="0"/>
              <a:t>Cream</a:t>
            </a:r>
            <a:endParaRPr lang="en-US" dirty="0"/>
          </a:p>
        </p:txBody>
      </p:sp>
      <p:sp>
        <p:nvSpPr>
          <p:cNvPr id="5" name="TextBox 4"/>
          <p:cNvSpPr txBox="1"/>
          <p:nvPr/>
        </p:nvSpPr>
        <p:spPr>
          <a:xfrm>
            <a:off x="2057400" y="1143000"/>
            <a:ext cx="6781800" cy="646331"/>
          </a:xfrm>
          <a:prstGeom prst="rect">
            <a:avLst/>
          </a:prstGeom>
          <a:noFill/>
        </p:spPr>
        <p:txBody>
          <a:bodyPr wrap="square" rtlCol="0">
            <a:spAutoFit/>
          </a:bodyPr>
          <a:lstStyle/>
          <a:p>
            <a:r>
              <a:rPr lang="en-US" dirty="0" smtClean="0"/>
              <a:t>Product of cow’s/buffalo milk/both. </a:t>
            </a:r>
          </a:p>
          <a:p>
            <a:r>
              <a:rPr lang="en-US" dirty="0" smtClean="0"/>
              <a:t>Contains not less than 25% milk fat.</a:t>
            </a:r>
            <a:endParaRPr lang="en-US" dirty="0"/>
          </a:p>
        </p:txBody>
      </p:sp>
      <p:pic>
        <p:nvPicPr>
          <p:cNvPr id="7" name="Picture 6" descr="http://t2.gstatic.com/images?q=tbn:ANd9GcQdDjuRffQb02dQN30VECCC5zYVj6TFUpVYDM-oB1ruvvxnJb8S2A"/>
          <p:cNvPicPr/>
          <p:nvPr/>
        </p:nvPicPr>
        <p:blipFill>
          <a:blip r:embed="rId3"/>
          <a:srcRect/>
          <a:stretch>
            <a:fillRect/>
          </a:stretch>
        </p:blipFill>
        <p:spPr bwMode="auto">
          <a:xfrm>
            <a:off x="0" y="2667000"/>
            <a:ext cx="1828800" cy="1676400"/>
          </a:xfrm>
          <a:prstGeom prst="rect">
            <a:avLst/>
          </a:prstGeom>
          <a:noFill/>
          <a:ln w="9525">
            <a:noFill/>
            <a:miter lim="800000"/>
            <a:headEnd/>
            <a:tailEnd/>
          </a:ln>
        </p:spPr>
      </p:pic>
      <p:sp>
        <p:nvSpPr>
          <p:cNvPr id="1025" name="Rectangle 1"/>
          <p:cNvSpPr>
            <a:spLocks noChangeArrowheads="1"/>
          </p:cNvSpPr>
          <p:nvPr/>
        </p:nvSpPr>
        <p:spPr bwMode="auto">
          <a:xfrm>
            <a:off x="152400" y="2286000"/>
            <a:ext cx="12192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rgbClr val="222222"/>
                </a:solidFill>
                <a:effectLst/>
                <a:latin typeface="Arial" pitchFamily="34" charset="0"/>
                <a:ea typeface="Times New Roman" pitchFamily="18" charset="0"/>
                <a:cs typeface="Arial" pitchFamily="34" charset="0"/>
              </a:rPr>
              <a:t>Malai</a:t>
            </a:r>
            <a:endParaRPr kumimoji="0" lang="en-US" sz="1600" b="0" i="0" u="none" strike="noStrike" cap="none" normalizeH="0" baseline="0" dirty="0" smtClean="0">
              <a:ln>
                <a:noFill/>
              </a:ln>
              <a:solidFill>
                <a:schemeClr val="tx1"/>
              </a:solidFill>
              <a:effectLst/>
              <a:latin typeface="Arial" pitchFamily="34" charset="0"/>
            </a:endParaRPr>
          </a:p>
        </p:txBody>
      </p:sp>
      <p:sp>
        <p:nvSpPr>
          <p:cNvPr id="9" name="TextBox 8"/>
          <p:cNvSpPr txBox="1"/>
          <p:nvPr/>
        </p:nvSpPr>
        <p:spPr>
          <a:xfrm>
            <a:off x="2133600" y="2743200"/>
            <a:ext cx="6019800" cy="1200329"/>
          </a:xfrm>
          <a:prstGeom prst="rect">
            <a:avLst/>
          </a:prstGeom>
          <a:noFill/>
        </p:spPr>
        <p:txBody>
          <a:bodyPr wrap="square" rtlCol="0">
            <a:spAutoFit/>
          </a:bodyPr>
          <a:lstStyle/>
          <a:p>
            <a:r>
              <a:rPr lang="en-US" dirty="0" smtClean="0"/>
              <a:t>Prepared by boiling and cooling cow’s/buffalo milk/both.</a:t>
            </a:r>
          </a:p>
          <a:p>
            <a:r>
              <a:rPr lang="en-US" dirty="0" smtClean="0"/>
              <a:t>Contains not less than 25% milk fat.</a:t>
            </a:r>
          </a:p>
          <a:p>
            <a:endParaRPr lang="en-US" dirty="0" smtClean="0"/>
          </a:p>
          <a:p>
            <a:endParaRPr lang="en-US" dirty="0"/>
          </a:p>
        </p:txBody>
      </p:sp>
      <p:pic>
        <p:nvPicPr>
          <p:cNvPr id="10" name="Picture 9" descr="http://t1.gstatic.com/images?q=tbn:ANd9GcSsoBAyqg-uRuVWWGN47JKzmVnOU8L2l1S6r4wHxVShs5TZQQ0dSA"/>
          <p:cNvPicPr/>
          <p:nvPr/>
        </p:nvPicPr>
        <p:blipFill>
          <a:blip r:embed="rId4"/>
          <a:srcRect/>
          <a:stretch>
            <a:fillRect/>
          </a:stretch>
        </p:blipFill>
        <p:spPr bwMode="auto">
          <a:xfrm>
            <a:off x="1" y="4876800"/>
            <a:ext cx="1752600" cy="1762125"/>
          </a:xfrm>
          <a:prstGeom prst="rect">
            <a:avLst/>
          </a:prstGeom>
          <a:noFill/>
          <a:ln w="9525">
            <a:noFill/>
            <a:miter lim="800000"/>
            <a:headEnd/>
            <a:tailEnd/>
          </a:ln>
        </p:spPr>
      </p:pic>
      <p:sp>
        <p:nvSpPr>
          <p:cNvPr id="11" name="Rectangle 10"/>
          <p:cNvSpPr/>
          <p:nvPr/>
        </p:nvSpPr>
        <p:spPr>
          <a:xfrm>
            <a:off x="228600" y="4495800"/>
            <a:ext cx="665567" cy="369332"/>
          </a:xfrm>
          <a:prstGeom prst="rect">
            <a:avLst/>
          </a:prstGeom>
        </p:spPr>
        <p:txBody>
          <a:bodyPr wrap="none">
            <a:spAutoFit/>
          </a:bodyPr>
          <a:lstStyle/>
          <a:p>
            <a:r>
              <a:rPr lang="en-US" dirty="0" smtClean="0"/>
              <a:t>Dahi </a:t>
            </a:r>
            <a:endParaRPr lang="en-US" dirty="0"/>
          </a:p>
        </p:txBody>
      </p:sp>
      <p:sp>
        <p:nvSpPr>
          <p:cNvPr id="12" name="TextBox 11"/>
          <p:cNvSpPr txBox="1"/>
          <p:nvPr/>
        </p:nvSpPr>
        <p:spPr>
          <a:xfrm>
            <a:off x="1981200" y="4953000"/>
            <a:ext cx="6858000" cy="923330"/>
          </a:xfrm>
          <a:prstGeom prst="rect">
            <a:avLst/>
          </a:prstGeom>
          <a:noFill/>
        </p:spPr>
        <p:txBody>
          <a:bodyPr wrap="square" rtlCol="0">
            <a:spAutoFit/>
          </a:bodyPr>
          <a:lstStyle/>
          <a:p>
            <a:r>
              <a:rPr lang="en-US" dirty="0" smtClean="0"/>
              <a:t>Product obtained from pasteurized /boiled milk by souring.</a:t>
            </a:r>
          </a:p>
          <a:p>
            <a:r>
              <a:rPr lang="en-US" dirty="0" smtClean="0"/>
              <a:t>May contain cane sugar.</a:t>
            </a:r>
          </a:p>
          <a:p>
            <a:r>
              <a:rPr lang="en-US" dirty="0" smtClean="0"/>
              <a:t>Minimum %age of milk fat and milk solids non fat.</a:t>
            </a:r>
            <a:endParaRPr lang="en-US" dirty="0"/>
          </a:p>
        </p:txBody>
      </p:sp>
      <p:sp>
        <p:nvSpPr>
          <p:cNvPr id="13" name="Footer Placeholder 12"/>
          <p:cNvSpPr>
            <a:spLocks noGrp="1"/>
          </p:cNvSpPr>
          <p:nvPr>
            <p:ph type="ftr" sz="quarter" idx="11"/>
          </p:nvPr>
        </p:nvSpPr>
        <p:spPr/>
        <p:txBody>
          <a:bodyPr/>
          <a:lstStyle/>
          <a:p>
            <a:r>
              <a:rPr lang="en-US" smtClean="0"/>
              <a:t>Food Standards – Mrs.R.Sakthi</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t2.gstatic.com/images?q=tbn:ANd9GcS-EUtfNOUALb9pn2HVVF9UIK-39nBAff2hicEm-P_1Uo_tyVk2"/>
          <p:cNvPicPr/>
          <p:nvPr/>
        </p:nvPicPr>
        <p:blipFill>
          <a:blip r:embed="rId2"/>
          <a:srcRect/>
          <a:stretch>
            <a:fillRect/>
          </a:stretch>
        </p:blipFill>
        <p:spPr bwMode="auto">
          <a:xfrm>
            <a:off x="152401" y="381000"/>
            <a:ext cx="1447800" cy="1447800"/>
          </a:xfrm>
          <a:prstGeom prst="rect">
            <a:avLst/>
          </a:prstGeom>
          <a:noFill/>
          <a:ln w="9525">
            <a:noFill/>
            <a:miter lim="800000"/>
            <a:headEnd/>
            <a:tailEnd/>
          </a:ln>
        </p:spPr>
      </p:pic>
      <p:sp>
        <p:nvSpPr>
          <p:cNvPr id="39937" name="Rectangle 1"/>
          <p:cNvSpPr>
            <a:spLocks noChangeArrowheads="1"/>
          </p:cNvSpPr>
          <p:nvPr/>
        </p:nvSpPr>
        <p:spPr bwMode="auto">
          <a:xfrm>
            <a:off x="304800" y="0"/>
            <a:ext cx="12192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rgbClr val="222222"/>
                </a:solidFill>
                <a:effectLst/>
                <a:latin typeface="Arial" pitchFamily="34" charset="0"/>
                <a:ea typeface="Times New Roman" pitchFamily="18" charset="0"/>
                <a:cs typeface="Arial" pitchFamily="34" charset="0"/>
              </a:rPr>
              <a:t>Paneer</a:t>
            </a:r>
            <a:endParaRPr kumimoji="0" lang="en-US" sz="1600" b="0" i="0" u="none" strike="noStrike" cap="none" normalizeH="0" baseline="0" dirty="0" smtClean="0">
              <a:ln>
                <a:noFill/>
              </a:ln>
              <a:solidFill>
                <a:schemeClr val="tx1"/>
              </a:solidFill>
              <a:effectLst/>
              <a:latin typeface="Arial" pitchFamily="34" charset="0"/>
            </a:endParaRPr>
          </a:p>
        </p:txBody>
      </p:sp>
      <p:sp>
        <p:nvSpPr>
          <p:cNvPr id="5" name="TextBox 4"/>
          <p:cNvSpPr txBox="1"/>
          <p:nvPr/>
        </p:nvSpPr>
        <p:spPr>
          <a:xfrm>
            <a:off x="1828800" y="381000"/>
            <a:ext cx="6553200" cy="1200329"/>
          </a:xfrm>
          <a:prstGeom prst="rect">
            <a:avLst/>
          </a:prstGeom>
          <a:noFill/>
        </p:spPr>
        <p:txBody>
          <a:bodyPr wrap="square" rtlCol="0">
            <a:spAutoFit/>
          </a:bodyPr>
          <a:lstStyle/>
          <a:p>
            <a:r>
              <a:rPr lang="en-US" dirty="0" smtClean="0"/>
              <a:t>Product of cow’s/buffalo milk/both by precipitation with sour milk or lactic acid or citric acid. </a:t>
            </a:r>
          </a:p>
          <a:p>
            <a:r>
              <a:rPr lang="en-US" dirty="0" smtClean="0"/>
              <a:t>Moisture – not more than 70%</a:t>
            </a:r>
          </a:p>
          <a:p>
            <a:r>
              <a:rPr lang="en-US" dirty="0" smtClean="0"/>
              <a:t>Milk fat – not less than 50%</a:t>
            </a:r>
            <a:endParaRPr lang="en-US" dirty="0"/>
          </a:p>
        </p:txBody>
      </p:sp>
      <p:pic>
        <p:nvPicPr>
          <p:cNvPr id="6" name="Picture 5" descr="http://www.tarladalal.com/glossary/ing/low%20fat%20paneer.jpg"/>
          <p:cNvPicPr/>
          <p:nvPr/>
        </p:nvPicPr>
        <p:blipFill>
          <a:blip r:embed="rId3"/>
          <a:srcRect/>
          <a:stretch>
            <a:fillRect/>
          </a:stretch>
        </p:blipFill>
        <p:spPr bwMode="auto">
          <a:xfrm>
            <a:off x="0" y="2438400"/>
            <a:ext cx="1647825" cy="1543050"/>
          </a:xfrm>
          <a:prstGeom prst="rect">
            <a:avLst/>
          </a:prstGeom>
          <a:noFill/>
          <a:ln w="9525">
            <a:noFill/>
            <a:miter lim="800000"/>
            <a:headEnd/>
            <a:tailEnd/>
          </a:ln>
        </p:spPr>
      </p:pic>
      <p:sp>
        <p:nvSpPr>
          <p:cNvPr id="8" name="Rectangle 7"/>
          <p:cNvSpPr/>
          <p:nvPr/>
        </p:nvSpPr>
        <p:spPr>
          <a:xfrm>
            <a:off x="0" y="1981200"/>
            <a:ext cx="2095445" cy="369332"/>
          </a:xfrm>
          <a:prstGeom prst="rect">
            <a:avLst/>
          </a:prstGeom>
        </p:spPr>
        <p:txBody>
          <a:bodyPr wrap="none">
            <a:spAutoFit/>
          </a:bodyPr>
          <a:lstStyle/>
          <a:p>
            <a:pPr lvl="0" fontAlgn="base">
              <a:spcBef>
                <a:spcPct val="0"/>
              </a:spcBef>
              <a:spcAft>
                <a:spcPct val="0"/>
              </a:spcAft>
            </a:pPr>
            <a:r>
              <a:rPr lang="en-US" b="1" dirty="0" smtClean="0">
                <a:solidFill>
                  <a:srgbClr val="222222"/>
                </a:solidFill>
                <a:latin typeface="Arial" pitchFamily="34" charset="0"/>
                <a:ea typeface="Times New Roman" pitchFamily="18" charset="0"/>
                <a:cs typeface="Arial" pitchFamily="34" charset="0"/>
              </a:rPr>
              <a:t>Skim milk </a:t>
            </a:r>
            <a:r>
              <a:rPr lang="en-US" b="1" dirty="0" err="1" smtClean="0">
                <a:solidFill>
                  <a:srgbClr val="222222"/>
                </a:solidFill>
                <a:latin typeface="Arial" pitchFamily="34" charset="0"/>
                <a:ea typeface="Times New Roman" pitchFamily="18" charset="0"/>
                <a:cs typeface="Arial" pitchFamily="34" charset="0"/>
              </a:rPr>
              <a:t>Paneer</a:t>
            </a:r>
            <a:endParaRPr lang="en-US" dirty="0" smtClean="0">
              <a:latin typeface="Arial" pitchFamily="34" charset="0"/>
            </a:endParaRPr>
          </a:p>
        </p:txBody>
      </p:sp>
      <p:sp>
        <p:nvSpPr>
          <p:cNvPr id="10" name="Rectangle 9"/>
          <p:cNvSpPr/>
          <p:nvPr/>
        </p:nvSpPr>
        <p:spPr>
          <a:xfrm>
            <a:off x="1981200" y="2514600"/>
            <a:ext cx="6705600" cy="1200329"/>
          </a:xfrm>
          <a:prstGeom prst="rect">
            <a:avLst/>
          </a:prstGeom>
        </p:spPr>
        <p:txBody>
          <a:bodyPr wrap="square">
            <a:spAutoFit/>
          </a:bodyPr>
          <a:lstStyle/>
          <a:p>
            <a:r>
              <a:rPr lang="en-US" dirty="0" smtClean="0"/>
              <a:t>Product of cow’s/buffalo skim milk/both by precipitation with sour milk or lactic acid or citric acid. </a:t>
            </a:r>
          </a:p>
          <a:p>
            <a:r>
              <a:rPr lang="en-US" dirty="0" smtClean="0"/>
              <a:t>Moisture – not more than 70%</a:t>
            </a:r>
          </a:p>
          <a:p>
            <a:r>
              <a:rPr lang="en-US" dirty="0" smtClean="0"/>
              <a:t>Milk fat – not less than 13%</a:t>
            </a:r>
            <a:endParaRPr lang="en-US" dirty="0"/>
          </a:p>
        </p:txBody>
      </p:sp>
      <p:pic>
        <p:nvPicPr>
          <p:cNvPr id="11" name="Picture 10" descr="http://t3.gstatic.com/images?q=tbn:ANd9GcTuSJxv_lhoPxVRlo19sHRHDgbQ7b7QbqEBaVE1KIuq4Gh5oy5g"/>
          <p:cNvPicPr/>
          <p:nvPr/>
        </p:nvPicPr>
        <p:blipFill>
          <a:blip r:embed="rId4"/>
          <a:srcRect/>
          <a:stretch>
            <a:fillRect/>
          </a:stretch>
        </p:blipFill>
        <p:spPr bwMode="auto">
          <a:xfrm>
            <a:off x="0" y="4648200"/>
            <a:ext cx="1866900" cy="1566863"/>
          </a:xfrm>
          <a:prstGeom prst="rect">
            <a:avLst/>
          </a:prstGeom>
          <a:noFill/>
          <a:ln w="9525">
            <a:noFill/>
            <a:miter lim="800000"/>
            <a:headEnd/>
            <a:tailEnd/>
          </a:ln>
        </p:spPr>
      </p:pic>
      <p:sp>
        <p:nvSpPr>
          <p:cNvPr id="39938" name="Rectangle 2"/>
          <p:cNvSpPr>
            <a:spLocks noChangeArrowheads="1"/>
          </p:cNvSpPr>
          <p:nvPr/>
        </p:nvSpPr>
        <p:spPr bwMode="auto">
          <a:xfrm>
            <a:off x="152400" y="4191000"/>
            <a:ext cx="12954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Cheese</a:t>
            </a:r>
            <a:endParaRPr kumimoji="0" lang="en-US" sz="1600" b="0" i="0" u="none" strike="noStrike" cap="none" normalizeH="0" baseline="0" dirty="0" smtClean="0">
              <a:ln>
                <a:noFill/>
              </a:ln>
              <a:solidFill>
                <a:schemeClr val="tx1"/>
              </a:solidFill>
              <a:effectLst/>
              <a:latin typeface="Arial" pitchFamily="34" charset="0"/>
            </a:endParaRPr>
          </a:p>
        </p:txBody>
      </p:sp>
      <p:sp>
        <p:nvSpPr>
          <p:cNvPr id="13" name="TextBox 12"/>
          <p:cNvSpPr txBox="1"/>
          <p:nvPr/>
        </p:nvSpPr>
        <p:spPr>
          <a:xfrm>
            <a:off x="1905000" y="4419600"/>
            <a:ext cx="6858000" cy="2031325"/>
          </a:xfrm>
          <a:prstGeom prst="rect">
            <a:avLst/>
          </a:prstGeom>
          <a:noFill/>
        </p:spPr>
        <p:txBody>
          <a:bodyPr wrap="square" rtlCol="0">
            <a:spAutoFit/>
          </a:bodyPr>
          <a:lstStyle/>
          <a:p>
            <a:r>
              <a:rPr lang="en-US" dirty="0" smtClean="0"/>
              <a:t>Product obtained by draining after coagulation of milk with an agent.</a:t>
            </a:r>
          </a:p>
          <a:p>
            <a:r>
              <a:rPr lang="en-US" dirty="0" smtClean="0"/>
              <a:t>It contains coagulating agent, NaCl, CaCl2 – not exceeding 0.02%</a:t>
            </a:r>
          </a:p>
          <a:p>
            <a:r>
              <a:rPr lang="en-US" dirty="0" smtClean="0"/>
              <a:t>Annatto, emulsifiers, stabilizers, sodium citrate, ortho phosphoric acid and polyphosphoric acid- not exceeding 0.2%</a:t>
            </a:r>
          </a:p>
          <a:p>
            <a:r>
              <a:rPr lang="en-US" dirty="0" smtClean="0"/>
              <a:t>Wax used for covering – not harmful.</a:t>
            </a:r>
          </a:p>
          <a:p>
            <a:r>
              <a:rPr lang="en-US" dirty="0" smtClean="0"/>
              <a:t>Colours – Permitted colours.</a:t>
            </a:r>
          </a:p>
          <a:p>
            <a:endParaRPr lang="en-US" dirty="0"/>
          </a:p>
        </p:txBody>
      </p:sp>
      <p:sp>
        <p:nvSpPr>
          <p:cNvPr id="12" name="Footer Placeholder 11"/>
          <p:cNvSpPr>
            <a:spLocks noGrp="1"/>
          </p:cNvSpPr>
          <p:nvPr>
            <p:ph type="ftr" sz="quarter" idx="11"/>
          </p:nvPr>
        </p:nvSpPr>
        <p:spPr/>
        <p:txBody>
          <a:bodyPr/>
          <a:lstStyle/>
          <a:p>
            <a:r>
              <a:rPr lang="en-US" smtClean="0"/>
              <a:t>Food Standards – Mrs.R.Sakthi</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t0.gstatic.com/images?q=tbn:ANd9GcSgJVoqvLL8JGD84f4e5Zoae9pVsOBQEXZd9zZ_6G-saoP58tcekA"/>
          <p:cNvPicPr/>
          <p:nvPr/>
        </p:nvPicPr>
        <p:blipFill>
          <a:blip r:embed="rId2"/>
          <a:srcRect/>
          <a:stretch>
            <a:fillRect/>
          </a:stretch>
        </p:blipFill>
        <p:spPr bwMode="auto">
          <a:xfrm>
            <a:off x="228601" y="609601"/>
            <a:ext cx="1600200" cy="1447800"/>
          </a:xfrm>
          <a:prstGeom prst="rect">
            <a:avLst/>
          </a:prstGeom>
          <a:noFill/>
          <a:ln w="9525">
            <a:noFill/>
            <a:miter lim="800000"/>
            <a:headEnd/>
            <a:tailEnd/>
          </a:ln>
        </p:spPr>
      </p:pic>
      <p:sp>
        <p:nvSpPr>
          <p:cNvPr id="38913" name="Rectangle 1"/>
          <p:cNvSpPr>
            <a:spLocks noChangeArrowheads="1"/>
          </p:cNvSpPr>
          <p:nvPr/>
        </p:nvSpPr>
        <p:spPr bwMode="auto">
          <a:xfrm>
            <a:off x="685800" y="228600"/>
            <a:ext cx="662361"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khoa</a:t>
            </a:r>
            <a:endParaRPr kumimoji="0" lang="en-US" sz="1600" b="0" i="0" u="none" strike="noStrike" cap="none" normalizeH="0" baseline="0" dirty="0" smtClean="0">
              <a:ln>
                <a:noFill/>
              </a:ln>
              <a:solidFill>
                <a:schemeClr val="tx1"/>
              </a:solidFill>
              <a:effectLst/>
              <a:latin typeface="Arial" pitchFamily="34" charset="0"/>
            </a:endParaRPr>
          </a:p>
        </p:txBody>
      </p:sp>
      <p:sp>
        <p:nvSpPr>
          <p:cNvPr id="4" name="TextBox 3"/>
          <p:cNvSpPr txBox="1"/>
          <p:nvPr/>
        </p:nvSpPr>
        <p:spPr>
          <a:xfrm>
            <a:off x="2057400" y="762000"/>
            <a:ext cx="6705600" cy="1292662"/>
          </a:xfrm>
          <a:prstGeom prst="rect">
            <a:avLst/>
          </a:prstGeom>
          <a:noFill/>
        </p:spPr>
        <p:txBody>
          <a:bodyPr wrap="square" rtlCol="0">
            <a:spAutoFit/>
          </a:bodyPr>
          <a:lstStyle/>
          <a:p>
            <a:r>
              <a:rPr lang="en-US" sz="2000" dirty="0" smtClean="0"/>
              <a:t>Product obtained from cow’s/buffalo/goat/sheep milk/combination by rapid drying.</a:t>
            </a:r>
          </a:p>
          <a:p>
            <a:r>
              <a:rPr lang="en-US" sz="2000" dirty="0" smtClean="0"/>
              <a:t>Milk fat – not less than 20%.</a:t>
            </a:r>
          </a:p>
          <a:p>
            <a:endParaRPr lang="en-US" dirty="0"/>
          </a:p>
        </p:txBody>
      </p:sp>
      <p:pic>
        <p:nvPicPr>
          <p:cNvPr id="5" name="Picture 4" descr="http://t0.gstatic.com/images?q=tbn:ANd9GcQPWqdLUdPY2WNlhqP0RXKiHCFmnBuHofTrkRrgfd8WX0aXoryp"/>
          <p:cNvPicPr/>
          <p:nvPr/>
        </p:nvPicPr>
        <p:blipFill>
          <a:blip r:embed="rId3"/>
          <a:srcRect/>
          <a:stretch>
            <a:fillRect/>
          </a:stretch>
        </p:blipFill>
        <p:spPr bwMode="auto">
          <a:xfrm>
            <a:off x="228600" y="2667000"/>
            <a:ext cx="1676400" cy="1447799"/>
          </a:xfrm>
          <a:prstGeom prst="rect">
            <a:avLst/>
          </a:prstGeom>
          <a:noFill/>
          <a:ln w="9525">
            <a:noFill/>
            <a:miter lim="800000"/>
            <a:headEnd/>
            <a:tailEnd/>
          </a:ln>
        </p:spPr>
      </p:pic>
      <p:sp>
        <p:nvSpPr>
          <p:cNvPr id="38914" name="Rectangle 2"/>
          <p:cNvSpPr>
            <a:spLocks noChangeArrowheads="1"/>
          </p:cNvSpPr>
          <p:nvPr/>
        </p:nvSpPr>
        <p:spPr bwMode="auto">
          <a:xfrm>
            <a:off x="457200" y="2209800"/>
            <a:ext cx="1132041"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ice cream</a:t>
            </a:r>
            <a:endParaRPr kumimoji="0" lang="en-US" sz="1600" b="0" i="0" u="none" strike="noStrike" cap="none" normalizeH="0" baseline="0" dirty="0" smtClean="0">
              <a:ln>
                <a:noFill/>
              </a:ln>
              <a:solidFill>
                <a:schemeClr val="tx1"/>
              </a:solidFill>
              <a:effectLst/>
              <a:latin typeface="Arial" pitchFamily="34" charset="0"/>
            </a:endParaRPr>
          </a:p>
        </p:txBody>
      </p:sp>
      <p:pic>
        <p:nvPicPr>
          <p:cNvPr id="8" name="Picture 7" descr="Chocolate Ice Cream Recipe"/>
          <p:cNvPicPr/>
          <p:nvPr/>
        </p:nvPicPr>
        <p:blipFill>
          <a:blip r:embed="rId4"/>
          <a:srcRect/>
          <a:stretch>
            <a:fillRect/>
          </a:stretch>
        </p:blipFill>
        <p:spPr bwMode="auto">
          <a:xfrm>
            <a:off x="2209800" y="2667000"/>
            <a:ext cx="1695450" cy="1428750"/>
          </a:xfrm>
          <a:prstGeom prst="rect">
            <a:avLst/>
          </a:prstGeom>
          <a:noFill/>
          <a:ln w="9525">
            <a:noFill/>
            <a:miter lim="800000"/>
            <a:headEnd/>
            <a:tailEnd/>
          </a:ln>
        </p:spPr>
      </p:pic>
      <p:pic>
        <p:nvPicPr>
          <p:cNvPr id="9" name="Picture 8" descr="http://t3.gstatic.com/images?q=tbn:ANd9GcSlnfi1QTA0u7sIu6Ousyf7cRGuSo0jItZJvfMC4uA67lPGS8Ur"/>
          <p:cNvPicPr/>
          <p:nvPr/>
        </p:nvPicPr>
        <p:blipFill>
          <a:blip r:embed="rId5"/>
          <a:srcRect/>
          <a:stretch>
            <a:fillRect/>
          </a:stretch>
        </p:blipFill>
        <p:spPr bwMode="auto">
          <a:xfrm>
            <a:off x="4114800" y="2667001"/>
            <a:ext cx="1066800" cy="1371600"/>
          </a:xfrm>
          <a:prstGeom prst="rect">
            <a:avLst/>
          </a:prstGeom>
          <a:noFill/>
          <a:ln w="9525">
            <a:noFill/>
            <a:miter lim="800000"/>
            <a:headEnd/>
            <a:tailEnd/>
          </a:ln>
        </p:spPr>
      </p:pic>
      <p:sp>
        <p:nvSpPr>
          <p:cNvPr id="10" name="Rectangle 9"/>
          <p:cNvSpPr/>
          <p:nvPr/>
        </p:nvSpPr>
        <p:spPr>
          <a:xfrm>
            <a:off x="4267200" y="2286000"/>
            <a:ext cx="618183" cy="369332"/>
          </a:xfrm>
          <a:prstGeom prst="rect">
            <a:avLst/>
          </a:prstGeom>
        </p:spPr>
        <p:txBody>
          <a:bodyPr wrap="none">
            <a:spAutoFit/>
          </a:bodyPr>
          <a:lstStyle/>
          <a:p>
            <a:r>
              <a:rPr lang="en-US" b="1" dirty="0" err="1" smtClean="0"/>
              <a:t>Kulfi</a:t>
            </a:r>
            <a:endParaRPr lang="en-US" dirty="0"/>
          </a:p>
        </p:txBody>
      </p:sp>
      <p:pic>
        <p:nvPicPr>
          <p:cNvPr id="11" name="Picture 10" descr="http://t0.gstatic.com/images?q=tbn:ANd9GcQbXLBeQUbCjwpqiJ4Gwq0ntJoLNJTKHzN1LPakQXkIye-umCZnxg"/>
          <p:cNvPicPr/>
          <p:nvPr/>
        </p:nvPicPr>
        <p:blipFill>
          <a:blip r:embed="rId6"/>
          <a:srcRect/>
          <a:stretch>
            <a:fillRect/>
          </a:stretch>
        </p:blipFill>
        <p:spPr bwMode="auto">
          <a:xfrm>
            <a:off x="5410200" y="2667000"/>
            <a:ext cx="1247775" cy="1281112"/>
          </a:xfrm>
          <a:prstGeom prst="rect">
            <a:avLst/>
          </a:prstGeom>
          <a:noFill/>
          <a:ln w="9525">
            <a:noFill/>
            <a:miter lim="800000"/>
            <a:headEnd/>
            <a:tailEnd/>
          </a:ln>
        </p:spPr>
      </p:pic>
      <p:sp>
        <p:nvSpPr>
          <p:cNvPr id="38915" name="Rectangle 3"/>
          <p:cNvSpPr>
            <a:spLocks noChangeArrowheads="1"/>
          </p:cNvSpPr>
          <p:nvPr/>
        </p:nvSpPr>
        <p:spPr bwMode="auto">
          <a:xfrm>
            <a:off x="5638800" y="2286000"/>
            <a:ext cx="697627"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rgbClr val="222222"/>
                </a:solidFill>
                <a:effectLst/>
                <a:latin typeface="Arial" pitchFamily="34" charset="0"/>
                <a:ea typeface="Times New Roman" pitchFamily="18" charset="0"/>
                <a:cs typeface="Arial" pitchFamily="34" charset="0"/>
              </a:rPr>
              <a:t>Kulfa</a:t>
            </a:r>
            <a:endParaRPr kumimoji="0" lang="en-US" sz="1600" b="0" i="0" u="none" strike="noStrike" cap="none" normalizeH="0" baseline="0" dirty="0" smtClean="0">
              <a:ln>
                <a:noFill/>
              </a:ln>
              <a:solidFill>
                <a:schemeClr val="tx1"/>
              </a:solidFill>
              <a:effectLst/>
              <a:latin typeface="Arial" pitchFamily="34" charset="0"/>
            </a:endParaRPr>
          </a:p>
        </p:txBody>
      </p:sp>
      <p:sp>
        <p:nvSpPr>
          <p:cNvPr id="13" name="TextBox 12"/>
          <p:cNvSpPr txBox="1"/>
          <p:nvPr/>
        </p:nvSpPr>
        <p:spPr>
          <a:xfrm>
            <a:off x="228600" y="4495800"/>
            <a:ext cx="8915400" cy="1631216"/>
          </a:xfrm>
          <a:prstGeom prst="rect">
            <a:avLst/>
          </a:prstGeom>
          <a:noFill/>
        </p:spPr>
        <p:txBody>
          <a:bodyPr wrap="square" rtlCol="0">
            <a:spAutoFit/>
          </a:bodyPr>
          <a:lstStyle/>
          <a:p>
            <a:r>
              <a:rPr lang="en-US" sz="2000" dirty="0" smtClean="0"/>
              <a:t>Frozen product obtained from cow’s/buffalo milk /combination.</a:t>
            </a:r>
          </a:p>
          <a:p>
            <a:r>
              <a:rPr lang="en-US" sz="2000" dirty="0" smtClean="0"/>
              <a:t>With/ without cane sugar, eggs, fruits, fruit juices, preserved fruits, nuts,  chocolate, edible </a:t>
            </a:r>
            <a:r>
              <a:rPr lang="en-US" sz="2000" dirty="0" err="1" smtClean="0"/>
              <a:t>flavours</a:t>
            </a:r>
            <a:r>
              <a:rPr lang="en-US" sz="2000" dirty="0" smtClean="0"/>
              <a:t>, permitted food colours.</a:t>
            </a:r>
          </a:p>
          <a:p>
            <a:r>
              <a:rPr lang="en-US" sz="2000" dirty="0" smtClean="0"/>
              <a:t>Permitted </a:t>
            </a:r>
            <a:r>
              <a:rPr lang="en-US" sz="2000" dirty="0" err="1" smtClean="0"/>
              <a:t>emulisifiers</a:t>
            </a:r>
            <a:r>
              <a:rPr lang="en-US" sz="2000" dirty="0" smtClean="0"/>
              <a:t> and stabilizers – not exceeding 0.5%.</a:t>
            </a:r>
          </a:p>
          <a:p>
            <a:r>
              <a:rPr lang="en-US" sz="2000" dirty="0" smtClean="0"/>
              <a:t>Milk fat – not less than 10% ; Protein – 3.5%; total solids – 36%</a:t>
            </a:r>
            <a:endParaRPr lang="en-US" sz="2000" dirty="0"/>
          </a:p>
        </p:txBody>
      </p:sp>
      <p:sp>
        <p:nvSpPr>
          <p:cNvPr id="14" name="Footer Placeholder 13"/>
          <p:cNvSpPr>
            <a:spLocks noGrp="1"/>
          </p:cNvSpPr>
          <p:nvPr>
            <p:ph type="ftr" sz="quarter" idx="11"/>
          </p:nvPr>
        </p:nvSpPr>
        <p:spPr/>
        <p:txBody>
          <a:bodyPr/>
          <a:lstStyle/>
          <a:p>
            <a:r>
              <a:rPr lang="en-US" smtClean="0"/>
              <a:t>Food Standards – Mrs.R.Sakthi</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686800" cy="5632311"/>
          </a:xfrm>
          <a:prstGeom prst="rect">
            <a:avLst/>
          </a:prstGeom>
        </p:spPr>
        <p:txBody>
          <a:bodyPr wrap="square">
            <a:spAutoFit/>
          </a:bodyPr>
          <a:lstStyle/>
          <a:p>
            <a:r>
              <a:rPr lang="en-US" sz="3600" b="1" dirty="0" smtClean="0"/>
              <a:t>FOOD STANDARDS</a:t>
            </a:r>
          </a:p>
          <a:p>
            <a:pPr>
              <a:buFont typeface="Arial" pitchFamily="34" charset="0"/>
              <a:buChar char="•"/>
            </a:pPr>
            <a:r>
              <a:rPr lang="en-US" sz="3600" dirty="0" smtClean="0"/>
              <a:t>Ensures quality and safety of natural and processed foods.</a:t>
            </a:r>
          </a:p>
          <a:p>
            <a:pPr>
              <a:buFont typeface="Arial" pitchFamily="34" charset="0"/>
              <a:buChar char="•"/>
            </a:pPr>
            <a:r>
              <a:rPr lang="en-US" sz="3600" dirty="0" smtClean="0"/>
              <a:t>Have been formulated and enforced by Law.</a:t>
            </a:r>
          </a:p>
          <a:p>
            <a:pPr>
              <a:buFont typeface="Arial" pitchFamily="34" charset="0"/>
              <a:buChar char="•"/>
            </a:pPr>
            <a:r>
              <a:rPr lang="en-US" sz="3600" dirty="0" smtClean="0"/>
              <a:t>An International body was established – Codex </a:t>
            </a:r>
            <a:r>
              <a:rPr lang="en-US" sz="3600" dirty="0" err="1" smtClean="0"/>
              <a:t>Alimentaires</a:t>
            </a:r>
            <a:r>
              <a:rPr lang="en-US" sz="3600" dirty="0" smtClean="0"/>
              <a:t> Commission(CAC)</a:t>
            </a:r>
          </a:p>
          <a:p>
            <a:pPr>
              <a:buFont typeface="Arial" pitchFamily="34" charset="0"/>
              <a:buChar char="•"/>
            </a:pPr>
            <a:endParaRPr lang="en-US" sz="3600" dirty="0" smtClean="0"/>
          </a:p>
          <a:p>
            <a:r>
              <a:rPr lang="en-US" sz="3600" dirty="0" smtClean="0"/>
              <a:t>Objectives of this body – To develop International and Regional Food standards and publish them as food Code.</a:t>
            </a:r>
          </a:p>
        </p:txBody>
      </p:sp>
      <p:sp>
        <p:nvSpPr>
          <p:cNvPr id="3" name="Footer Placeholder 6"/>
          <p:cNvSpPr>
            <a:spLocks noGrp="1"/>
          </p:cNvSpPr>
          <p:nvPr>
            <p:ph type="ftr" sz="quarter" idx="11"/>
          </p:nvPr>
        </p:nvSpPr>
        <p:spPr>
          <a:xfrm>
            <a:off x="3124200" y="6356350"/>
            <a:ext cx="2895600" cy="365125"/>
          </a:xfrm>
        </p:spPr>
        <p:txBody>
          <a:bodyPr/>
          <a:lstStyle/>
          <a:p>
            <a:r>
              <a:rPr lang="en-US" dirty="0" smtClean="0"/>
              <a:t>Food Standards – </a:t>
            </a:r>
            <a:r>
              <a:rPr lang="en-US" dirty="0" err="1" smtClean="0"/>
              <a:t>Mrs.R.Sakthi</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t1.gstatic.com/images?q=tbn:ANd9GcS3EOc1eBig2F-jb5cigKtH1LQD3Y6f5UXz32IncVZmGbWoTI8n"/>
          <p:cNvPicPr/>
          <p:nvPr/>
        </p:nvPicPr>
        <p:blipFill>
          <a:blip r:embed="rId2"/>
          <a:srcRect/>
          <a:stretch>
            <a:fillRect/>
          </a:stretch>
        </p:blipFill>
        <p:spPr bwMode="auto">
          <a:xfrm>
            <a:off x="0" y="533400"/>
            <a:ext cx="1828800" cy="1828800"/>
          </a:xfrm>
          <a:prstGeom prst="rect">
            <a:avLst/>
          </a:prstGeom>
          <a:noFill/>
          <a:ln w="9525">
            <a:noFill/>
            <a:miter lim="800000"/>
            <a:headEnd/>
            <a:tailEnd/>
          </a:ln>
        </p:spPr>
      </p:pic>
      <p:sp>
        <p:nvSpPr>
          <p:cNvPr id="37889" name="Rectangle 1"/>
          <p:cNvSpPr>
            <a:spLocks noChangeArrowheads="1"/>
          </p:cNvSpPr>
          <p:nvPr/>
        </p:nvSpPr>
        <p:spPr bwMode="auto">
          <a:xfrm>
            <a:off x="0" y="228600"/>
            <a:ext cx="4894289"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Evaporated Milk (Condensed milk unsweetened)</a:t>
            </a:r>
            <a:endParaRPr kumimoji="0" lang="en-US" sz="1600" b="0" i="0" u="none" strike="noStrike" cap="none" normalizeH="0" baseline="0" dirty="0" smtClean="0">
              <a:ln>
                <a:noFill/>
              </a:ln>
              <a:solidFill>
                <a:schemeClr val="tx1"/>
              </a:solidFill>
              <a:effectLst/>
              <a:latin typeface="Arial" pitchFamily="34" charset="0"/>
            </a:endParaRPr>
          </a:p>
        </p:txBody>
      </p:sp>
      <p:sp>
        <p:nvSpPr>
          <p:cNvPr id="6" name="TextBox 5"/>
          <p:cNvSpPr txBox="1"/>
          <p:nvPr/>
        </p:nvSpPr>
        <p:spPr>
          <a:xfrm>
            <a:off x="1676400" y="762000"/>
            <a:ext cx="7315200" cy="1477328"/>
          </a:xfrm>
          <a:prstGeom prst="rect">
            <a:avLst/>
          </a:prstGeom>
          <a:noFill/>
        </p:spPr>
        <p:txBody>
          <a:bodyPr wrap="square" rtlCol="0">
            <a:spAutoFit/>
          </a:bodyPr>
          <a:lstStyle/>
          <a:p>
            <a:r>
              <a:rPr lang="en-US" dirty="0" smtClean="0"/>
              <a:t>Product obtained from cow’s /buffalo milk / combination/</a:t>
            </a:r>
            <a:r>
              <a:rPr lang="en-US" dirty="0" err="1" smtClean="0"/>
              <a:t>standardised</a:t>
            </a:r>
            <a:r>
              <a:rPr lang="en-US" dirty="0" smtClean="0"/>
              <a:t> milk by partial removal of water.</a:t>
            </a:r>
          </a:p>
          <a:p>
            <a:r>
              <a:rPr lang="en-US" dirty="0" smtClean="0"/>
              <a:t>May contain calcium chloride, citric acid and sodium citrate, sodium salts of ortho phosphoric acid and polyphosphoric acid – not exceeding 0.3%.</a:t>
            </a:r>
          </a:p>
          <a:p>
            <a:r>
              <a:rPr lang="en-US" dirty="0" smtClean="0"/>
              <a:t>Milk fat – not less than 8%:  Milk solids – not less than 26%.</a:t>
            </a:r>
            <a:endParaRPr lang="en-US" dirty="0"/>
          </a:p>
        </p:txBody>
      </p:sp>
      <p:pic>
        <p:nvPicPr>
          <p:cNvPr id="7" name="Picture 6" descr="http://t0.gstatic.com/images?q=tbn:ANd9GcTFMDB4JC-Eom7w3_PylfkdqgII304_0gKM5D7SfQj1F055Bsyp"/>
          <p:cNvPicPr/>
          <p:nvPr/>
        </p:nvPicPr>
        <p:blipFill>
          <a:blip r:embed="rId3"/>
          <a:srcRect/>
          <a:stretch>
            <a:fillRect/>
          </a:stretch>
        </p:blipFill>
        <p:spPr bwMode="auto">
          <a:xfrm>
            <a:off x="0" y="3276600"/>
            <a:ext cx="1676400" cy="1838325"/>
          </a:xfrm>
          <a:prstGeom prst="rect">
            <a:avLst/>
          </a:prstGeom>
          <a:noFill/>
          <a:ln w="9525">
            <a:noFill/>
            <a:miter lim="800000"/>
            <a:headEnd/>
            <a:tailEnd/>
          </a:ln>
        </p:spPr>
      </p:pic>
      <p:sp>
        <p:nvSpPr>
          <p:cNvPr id="8" name="Rectangle 7"/>
          <p:cNvSpPr/>
          <p:nvPr/>
        </p:nvSpPr>
        <p:spPr>
          <a:xfrm>
            <a:off x="0" y="2895600"/>
            <a:ext cx="4572000" cy="369332"/>
          </a:xfrm>
          <a:prstGeom prst="rect">
            <a:avLst/>
          </a:prstGeom>
        </p:spPr>
        <p:txBody>
          <a:bodyPr>
            <a:spAutoFit/>
          </a:bodyPr>
          <a:lstStyle/>
          <a:p>
            <a:r>
              <a:rPr lang="en-US" b="1" dirty="0" smtClean="0">
                <a:solidFill>
                  <a:srgbClr val="222222"/>
                </a:solidFill>
                <a:latin typeface="Arial" pitchFamily="34" charset="0"/>
                <a:ea typeface="Times New Roman" pitchFamily="18" charset="0"/>
                <a:cs typeface="Arial" pitchFamily="34" charset="0"/>
              </a:rPr>
              <a:t>Condensed milk sweetened</a:t>
            </a:r>
            <a:endParaRPr lang="en-US" dirty="0"/>
          </a:p>
        </p:txBody>
      </p:sp>
      <p:sp>
        <p:nvSpPr>
          <p:cNvPr id="10" name="Rectangle 9"/>
          <p:cNvSpPr/>
          <p:nvPr/>
        </p:nvSpPr>
        <p:spPr>
          <a:xfrm>
            <a:off x="1524000" y="3505200"/>
            <a:ext cx="7391400" cy="2308324"/>
          </a:xfrm>
          <a:prstGeom prst="rect">
            <a:avLst/>
          </a:prstGeom>
        </p:spPr>
        <p:txBody>
          <a:bodyPr wrap="square">
            <a:spAutoFit/>
          </a:bodyPr>
          <a:lstStyle/>
          <a:p>
            <a:r>
              <a:rPr lang="en-US" dirty="0" smtClean="0"/>
              <a:t>Product obtained from cow’s /buffalo milk / combination/</a:t>
            </a:r>
            <a:r>
              <a:rPr lang="en-US" dirty="0" err="1" smtClean="0"/>
              <a:t>standardised</a:t>
            </a:r>
            <a:r>
              <a:rPr lang="en-US" dirty="0" smtClean="0"/>
              <a:t> milk by partial removal of water and after addition of sugar.</a:t>
            </a:r>
          </a:p>
          <a:p>
            <a:r>
              <a:rPr lang="en-US" dirty="0" smtClean="0"/>
              <a:t>May contain added refined lactose, calcium chloride, citric acid and sodium citrate, sodium salts of ortho phosphoric acid and polyphosphoric acid – not exceeding 0.3%.</a:t>
            </a:r>
          </a:p>
          <a:p>
            <a:r>
              <a:rPr lang="en-US" dirty="0" smtClean="0"/>
              <a:t>Milk fat – not less than 9%:  Milk solids – not less than 31%; cane sugar – not less than 40%.</a:t>
            </a:r>
          </a:p>
          <a:p>
            <a:endParaRPr lang="en-US" dirty="0"/>
          </a:p>
        </p:txBody>
      </p:sp>
      <p:sp>
        <p:nvSpPr>
          <p:cNvPr id="9" name="Footer Placeholder 8"/>
          <p:cNvSpPr>
            <a:spLocks noGrp="1"/>
          </p:cNvSpPr>
          <p:nvPr>
            <p:ph type="ftr" sz="quarter" idx="11"/>
          </p:nvPr>
        </p:nvSpPr>
        <p:spPr/>
        <p:txBody>
          <a:bodyPr/>
          <a:lstStyle/>
          <a:p>
            <a:r>
              <a:rPr lang="en-US" smtClean="0"/>
              <a:t>Food Standards – Mrs.R.Sakthi</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4557658" cy="369332"/>
          </a:xfrm>
          <a:prstGeom prst="rect">
            <a:avLst/>
          </a:prstGeom>
        </p:spPr>
        <p:txBody>
          <a:bodyPr wrap="none">
            <a:spAutoFit/>
          </a:bodyPr>
          <a:lstStyle/>
          <a:p>
            <a:r>
              <a:rPr lang="en-US" b="1" dirty="0" smtClean="0">
                <a:solidFill>
                  <a:srgbClr val="222222"/>
                </a:solidFill>
                <a:latin typeface="Arial" pitchFamily="34" charset="0"/>
                <a:ea typeface="Times New Roman" pitchFamily="18" charset="0"/>
                <a:cs typeface="Arial" pitchFamily="34" charset="0"/>
              </a:rPr>
              <a:t>Condensed skimmed milk unsweetened</a:t>
            </a:r>
            <a:endParaRPr lang="en-US" dirty="0"/>
          </a:p>
        </p:txBody>
      </p:sp>
      <p:pic>
        <p:nvPicPr>
          <p:cNvPr id="3" name="Picture 2" descr="http://www.smuckerfoodservice.ca/images/spec/ca-FatFree370.jpg"/>
          <p:cNvPicPr/>
          <p:nvPr/>
        </p:nvPicPr>
        <p:blipFill>
          <a:blip r:embed="rId2"/>
          <a:srcRect/>
          <a:stretch>
            <a:fillRect/>
          </a:stretch>
        </p:blipFill>
        <p:spPr bwMode="auto">
          <a:xfrm>
            <a:off x="0" y="990600"/>
            <a:ext cx="1619250" cy="2257425"/>
          </a:xfrm>
          <a:prstGeom prst="rect">
            <a:avLst/>
          </a:prstGeom>
          <a:noFill/>
          <a:ln w="9525">
            <a:noFill/>
            <a:miter lim="800000"/>
            <a:headEnd/>
            <a:tailEnd/>
          </a:ln>
        </p:spPr>
      </p:pic>
      <p:sp>
        <p:nvSpPr>
          <p:cNvPr id="5" name="Rectangle 4"/>
          <p:cNvSpPr/>
          <p:nvPr/>
        </p:nvSpPr>
        <p:spPr>
          <a:xfrm>
            <a:off x="1676400" y="1371600"/>
            <a:ext cx="7239000" cy="1477328"/>
          </a:xfrm>
          <a:prstGeom prst="rect">
            <a:avLst/>
          </a:prstGeom>
        </p:spPr>
        <p:txBody>
          <a:bodyPr wrap="square">
            <a:spAutoFit/>
          </a:bodyPr>
          <a:lstStyle/>
          <a:p>
            <a:r>
              <a:rPr lang="en-US" dirty="0" smtClean="0"/>
              <a:t>Product obtained from cow’s /buffalo skim milk / combination by partial removal of water.</a:t>
            </a:r>
          </a:p>
          <a:p>
            <a:r>
              <a:rPr lang="en-US" dirty="0" smtClean="0"/>
              <a:t>May contain calcium chloride, citric acid and sodium citrate, sodium salts of ortho phosphoric acid and polyphosphoric acid – not exceeding 0.3%.</a:t>
            </a:r>
          </a:p>
          <a:p>
            <a:r>
              <a:rPr lang="en-US" dirty="0" smtClean="0"/>
              <a:t>Milk fat – not exceed than 0.5%:  Milk solids – not less than 20%.</a:t>
            </a:r>
            <a:endParaRPr lang="en-US" dirty="0"/>
          </a:p>
        </p:txBody>
      </p:sp>
      <p:sp>
        <p:nvSpPr>
          <p:cNvPr id="6" name="Rectangle 5"/>
          <p:cNvSpPr/>
          <p:nvPr/>
        </p:nvSpPr>
        <p:spPr>
          <a:xfrm>
            <a:off x="0" y="3505200"/>
            <a:ext cx="4275529" cy="369332"/>
          </a:xfrm>
          <a:prstGeom prst="rect">
            <a:avLst/>
          </a:prstGeom>
        </p:spPr>
        <p:txBody>
          <a:bodyPr wrap="none">
            <a:spAutoFit/>
          </a:bodyPr>
          <a:lstStyle/>
          <a:p>
            <a:r>
              <a:rPr lang="en-US" b="1" dirty="0" smtClean="0">
                <a:solidFill>
                  <a:srgbClr val="222222"/>
                </a:solidFill>
                <a:latin typeface="Arial" pitchFamily="34" charset="0"/>
                <a:ea typeface="Times New Roman" pitchFamily="18" charset="0"/>
                <a:cs typeface="Arial" pitchFamily="34" charset="0"/>
              </a:rPr>
              <a:t>Condensed skimmed milk sweetened</a:t>
            </a:r>
            <a:endParaRPr lang="en-US" dirty="0"/>
          </a:p>
        </p:txBody>
      </p:sp>
      <p:pic>
        <p:nvPicPr>
          <p:cNvPr id="7" name="Picture 6" descr="http://t0.gstatic.com/images?q=tbn:ANd9GcTEWSd_mtbsUegx6AcSmf1-YCwsAHQsxia0uryw9rfBIHJH6dS5"/>
          <p:cNvPicPr/>
          <p:nvPr/>
        </p:nvPicPr>
        <p:blipFill>
          <a:blip r:embed="rId3"/>
          <a:srcRect/>
          <a:stretch>
            <a:fillRect/>
          </a:stretch>
        </p:blipFill>
        <p:spPr bwMode="auto">
          <a:xfrm>
            <a:off x="0" y="4114800"/>
            <a:ext cx="1909762" cy="1909762"/>
          </a:xfrm>
          <a:prstGeom prst="rect">
            <a:avLst/>
          </a:prstGeom>
          <a:noFill/>
          <a:ln w="9525">
            <a:noFill/>
            <a:miter lim="800000"/>
            <a:headEnd/>
            <a:tailEnd/>
          </a:ln>
        </p:spPr>
      </p:pic>
      <p:sp>
        <p:nvSpPr>
          <p:cNvPr id="8" name="Rectangle 7"/>
          <p:cNvSpPr/>
          <p:nvPr/>
        </p:nvSpPr>
        <p:spPr>
          <a:xfrm>
            <a:off x="1905000" y="4038600"/>
            <a:ext cx="7010400" cy="2031325"/>
          </a:xfrm>
          <a:prstGeom prst="rect">
            <a:avLst/>
          </a:prstGeom>
        </p:spPr>
        <p:txBody>
          <a:bodyPr wrap="square">
            <a:spAutoFit/>
          </a:bodyPr>
          <a:lstStyle/>
          <a:p>
            <a:r>
              <a:rPr lang="en-US" dirty="0" smtClean="0"/>
              <a:t>Product obtained from cow’s /buffalo skim milk / combination/ </a:t>
            </a:r>
            <a:r>
              <a:rPr lang="en-US" dirty="0" err="1" smtClean="0"/>
              <a:t>standardised</a:t>
            </a:r>
            <a:r>
              <a:rPr lang="en-US" dirty="0" smtClean="0"/>
              <a:t> milk by partial removal of water and after addition of sugar.</a:t>
            </a:r>
          </a:p>
          <a:p>
            <a:r>
              <a:rPr lang="en-US" dirty="0" smtClean="0"/>
              <a:t>May contain added refined lactose, calcium chloride, citric acid and sodium citrate, sodium salts of ortho phosphoric acid and polyphosphoric acid – not exceeding 0.3%.</a:t>
            </a:r>
          </a:p>
          <a:p>
            <a:r>
              <a:rPr lang="en-US" dirty="0" smtClean="0"/>
              <a:t>Milk fat – not </a:t>
            </a:r>
            <a:r>
              <a:rPr lang="en-US" dirty="0" err="1" smtClean="0"/>
              <a:t>exceedthan</a:t>
            </a:r>
            <a:r>
              <a:rPr lang="en-US" dirty="0" smtClean="0"/>
              <a:t> 9%:  Milk solids – not less than 26%; </a:t>
            </a:r>
          </a:p>
          <a:p>
            <a:r>
              <a:rPr lang="en-US" dirty="0" smtClean="0"/>
              <a:t>cane sugar – not less than 40%.</a:t>
            </a:r>
          </a:p>
        </p:txBody>
      </p:sp>
      <p:sp>
        <p:nvSpPr>
          <p:cNvPr id="9" name="Footer Placeholder 8"/>
          <p:cNvSpPr>
            <a:spLocks noGrp="1"/>
          </p:cNvSpPr>
          <p:nvPr>
            <p:ph type="ftr" sz="quarter" idx="11"/>
          </p:nvPr>
        </p:nvSpPr>
        <p:spPr/>
        <p:txBody>
          <a:bodyPr/>
          <a:lstStyle/>
          <a:p>
            <a:r>
              <a:rPr lang="en-US" smtClean="0"/>
              <a:t>Food Standards – Mrs.R.Sakthi</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1905000" cy="369332"/>
          </a:xfrm>
          <a:prstGeom prst="rect">
            <a:avLst/>
          </a:prstGeom>
          <a:noFill/>
        </p:spPr>
        <p:txBody>
          <a:bodyPr wrap="square" rtlCol="0">
            <a:spAutoFit/>
          </a:bodyPr>
          <a:lstStyle/>
          <a:p>
            <a:r>
              <a:rPr lang="en-US" b="1" dirty="0" smtClean="0"/>
              <a:t>MILK POWDER</a:t>
            </a:r>
            <a:endParaRPr lang="en-US" b="1" dirty="0"/>
          </a:p>
        </p:txBody>
      </p:sp>
      <p:pic>
        <p:nvPicPr>
          <p:cNvPr id="3" name="Picture 2" descr="http://www.americanadairy.com/images/Skimmed-Milk-Powder.jpg"/>
          <p:cNvPicPr/>
          <p:nvPr/>
        </p:nvPicPr>
        <p:blipFill>
          <a:blip r:embed="rId2"/>
          <a:srcRect/>
          <a:stretch>
            <a:fillRect/>
          </a:stretch>
        </p:blipFill>
        <p:spPr bwMode="auto">
          <a:xfrm>
            <a:off x="0" y="533400"/>
            <a:ext cx="1885950" cy="1657350"/>
          </a:xfrm>
          <a:prstGeom prst="rect">
            <a:avLst/>
          </a:prstGeom>
          <a:noFill/>
          <a:ln w="9525">
            <a:noFill/>
            <a:miter lim="800000"/>
            <a:headEnd/>
            <a:tailEnd/>
          </a:ln>
        </p:spPr>
      </p:pic>
      <p:sp>
        <p:nvSpPr>
          <p:cNvPr id="5" name="Rectangle 4"/>
          <p:cNvSpPr/>
          <p:nvPr/>
        </p:nvSpPr>
        <p:spPr>
          <a:xfrm>
            <a:off x="1981200" y="457200"/>
            <a:ext cx="7010400" cy="2031325"/>
          </a:xfrm>
          <a:prstGeom prst="rect">
            <a:avLst/>
          </a:prstGeom>
        </p:spPr>
        <p:txBody>
          <a:bodyPr wrap="square">
            <a:spAutoFit/>
          </a:bodyPr>
          <a:lstStyle/>
          <a:p>
            <a:r>
              <a:rPr lang="en-US" dirty="0" smtClean="0"/>
              <a:t>Product obtained from cow’s /buffalo milk / combination/</a:t>
            </a:r>
            <a:r>
              <a:rPr lang="en-US" dirty="0" err="1" smtClean="0"/>
              <a:t>standardised</a:t>
            </a:r>
            <a:r>
              <a:rPr lang="en-US" dirty="0" smtClean="0"/>
              <a:t> milk by  removal of water.</a:t>
            </a:r>
          </a:p>
          <a:p>
            <a:r>
              <a:rPr lang="en-US" dirty="0" smtClean="0"/>
              <a:t>May contain calcium chloride, citric acid and sodium citrate, sodium salts of ortho phosphoric acid and polyphosphoric acid – not exceeding 0.3% and 0.01% butylated </a:t>
            </a:r>
            <a:r>
              <a:rPr lang="en-US" dirty="0" err="1" smtClean="0"/>
              <a:t>hydroxyanisole</a:t>
            </a:r>
            <a:r>
              <a:rPr lang="en-US" dirty="0" smtClean="0"/>
              <a:t>.</a:t>
            </a:r>
          </a:p>
          <a:p>
            <a:r>
              <a:rPr lang="en-US" dirty="0" smtClean="0"/>
              <a:t>Milk fat – not less than 26%:  Moisture– not more than 5%.</a:t>
            </a:r>
          </a:p>
          <a:p>
            <a:endParaRPr lang="en-US" dirty="0"/>
          </a:p>
        </p:txBody>
      </p:sp>
      <p:pic>
        <p:nvPicPr>
          <p:cNvPr id="6" name="Picture 5" descr="http://t2.gstatic.com/images?q=tbn:ANd9GcTyCLuJMs6dxYAbTKDLKUXg0I25_C7-13xi9bDJoiMv1Xg4wYVDSQ"/>
          <p:cNvPicPr/>
          <p:nvPr/>
        </p:nvPicPr>
        <p:blipFill>
          <a:blip r:embed="rId3"/>
          <a:srcRect/>
          <a:stretch>
            <a:fillRect/>
          </a:stretch>
        </p:blipFill>
        <p:spPr bwMode="auto">
          <a:xfrm>
            <a:off x="0" y="3733800"/>
            <a:ext cx="2224087" cy="1609725"/>
          </a:xfrm>
          <a:prstGeom prst="rect">
            <a:avLst/>
          </a:prstGeom>
          <a:noFill/>
          <a:ln w="9525">
            <a:noFill/>
            <a:miter lim="800000"/>
            <a:headEnd/>
            <a:tailEnd/>
          </a:ln>
        </p:spPr>
      </p:pic>
      <p:sp>
        <p:nvSpPr>
          <p:cNvPr id="41985" name="Rectangle 1"/>
          <p:cNvSpPr>
            <a:spLocks noChangeArrowheads="1"/>
          </p:cNvSpPr>
          <p:nvPr/>
        </p:nvSpPr>
        <p:spPr bwMode="auto">
          <a:xfrm>
            <a:off x="0" y="2971800"/>
            <a:ext cx="2284600" cy="338554"/>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Skimmed</a:t>
            </a:r>
            <a:r>
              <a:rPr kumimoji="0" lang="en-US" sz="1600" b="0" i="0" u="none" strike="noStrike" cap="none" normalizeH="0" baseline="0" dirty="0" smtClean="0">
                <a:ln>
                  <a:noFill/>
                </a:ln>
                <a:solidFill>
                  <a:srgbClr val="222222"/>
                </a:solidFill>
                <a:effectLst/>
                <a:latin typeface="Calibri"/>
                <a:ea typeface="Times New Roman" pitchFamily="18" charset="0"/>
                <a:cs typeface="Arial" pitchFamily="34" charset="0"/>
              </a:rPr>
              <a:t> </a:t>
            </a:r>
            <a:r>
              <a:rPr kumimoji="0" lang="en-US" sz="16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Milk Powder</a:t>
            </a:r>
            <a:endParaRPr kumimoji="0" lang="en-US" sz="1600" b="0" i="0" u="none" strike="noStrike" cap="none" normalizeH="0" baseline="0" dirty="0" smtClean="0">
              <a:ln>
                <a:noFill/>
              </a:ln>
              <a:solidFill>
                <a:schemeClr val="tx1"/>
              </a:solidFill>
              <a:effectLst/>
              <a:latin typeface="Arial" pitchFamily="34" charset="0"/>
            </a:endParaRPr>
          </a:p>
        </p:txBody>
      </p:sp>
      <p:sp>
        <p:nvSpPr>
          <p:cNvPr id="8" name="Rectangle 7"/>
          <p:cNvSpPr/>
          <p:nvPr/>
        </p:nvSpPr>
        <p:spPr>
          <a:xfrm>
            <a:off x="2209800" y="3429000"/>
            <a:ext cx="6705600" cy="1754326"/>
          </a:xfrm>
          <a:prstGeom prst="rect">
            <a:avLst/>
          </a:prstGeom>
        </p:spPr>
        <p:txBody>
          <a:bodyPr wrap="square">
            <a:spAutoFit/>
          </a:bodyPr>
          <a:lstStyle/>
          <a:p>
            <a:r>
              <a:rPr lang="en-US" dirty="0" smtClean="0"/>
              <a:t>Product obtained from cow’s /buffalo skimmed milk / combination/</a:t>
            </a:r>
            <a:r>
              <a:rPr lang="en-US" dirty="0" err="1" smtClean="0"/>
              <a:t>standardised</a:t>
            </a:r>
            <a:r>
              <a:rPr lang="en-US" dirty="0" smtClean="0"/>
              <a:t> milk by  removal of water.</a:t>
            </a:r>
          </a:p>
          <a:p>
            <a:r>
              <a:rPr lang="en-US" dirty="0" smtClean="0"/>
              <a:t>May contain calcium chloride, citric acid and sodium citrate, sodium salts of ortho phosphoric acid and polyphosphoric acid – not exceeding 0.3%.</a:t>
            </a:r>
          </a:p>
          <a:p>
            <a:r>
              <a:rPr lang="en-US" dirty="0" smtClean="0"/>
              <a:t>Milk fat – not more than 1.5%:  Moisture– not more than 5%.</a:t>
            </a:r>
            <a:endParaRPr lang="en-US" dirty="0"/>
          </a:p>
        </p:txBody>
      </p:sp>
      <p:sp>
        <p:nvSpPr>
          <p:cNvPr id="9" name="Footer Placeholder 8"/>
          <p:cNvSpPr>
            <a:spLocks noGrp="1"/>
          </p:cNvSpPr>
          <p:nvPr>
            <p:ph type="ftr" sz="quarter" idx="11"/>
          </p:nvPr>
        </p:nvSpPr>
        <p:spPr/>
        <p:txBody>
          <a:bodyPr/>
          <a:lstStyle/>
          <a:p>
            <a:r>
              <a:rPr lang="en-US" smtClean="0"/>
              <a:t>Food Standards – Mrs.R.Sakthi</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media.bigbasket.com/media/uploads/p/l/228522.jpg"/>
          <p:cNvPicPr/>
          <p:nvPr/>
        </p:nvPicPr>
        <p:blipFill>
          <a:blip r:embed="rId2"/>
          <a:srcRect/>
          <a:stretch>
            <a:fillRect/>
          </a:stretch>
        </p:blipFill>
        <p:spPr bwMode="auto">
          <a:xfrm>
            <a:off x="0" y="609600"/>
            <a:ext cx="2590800" cy="2057400"/>
          </a:xfrm>
          <a:prstGeom prst="rect">
            <a:avLst/>
          </a:prstGeom>
          <a:noFill/>
          <a:ln w="9525">
            <a:noFill/>
            <a:miter lim="800000"/>
            <a:headEnd/>
            <a:tailEnd/>
          </a:ln>
        </p:spPr>
      </p:pic>
      <p:sp>
        <p:nvSpPr>
          <p:cNvPr id="3" name="Rectangle 2"/>
          <p:cNvSpPr/>
          <p:nvPr/>
        </p:nvSpPr>
        <p:spPr>
          <a:xfrm>
            <a:off x="304800" y="228600"/>
            <a:ext cx="1756956" cy="369332"/>
          </a:xfrm>
          <a:prstGeom prst="rect">
            <a:avLst/>
          </a:prstGeom>
        </p:spPr>
        <p:txBody>
          <a:bodyPr wrap="none">
            <a:spAutoFit/>
          </a:bodyPr>
          <a:lstStyle/>
          <a:p>
            <a:r>
              <a:rPr lang="en-US" b="1" dirty="0" smtClean="0"/>
              <a:t>Infant Milk Food</a:t>
            </a:r>
            <a:endParaRPr lang="en-US" dirty="0"/>
          </a:p>
        </p:txBody>
      </p:sp>
      <p:sp>
        <p:nvSpPr>
          <p:cNvPr id="4" name="Rectangle 3"/>
          <p:cNvSpPr/>
          <p:nvPr/>
        </p:nvSpPr>
        <p:spPr>
          <a:xfrm>
            <a:off x="2438400" y="228600"/>
            <a:ext cx="6705600" cy="2862322"/>
          </a:xfrm>
          <a:prstGeom prst="rect">
            <a:avLst/>
          </a:prstGeom>
        </p:spPr>
        <p:txBody>
          <a:bodyPr wrap="square">
            <a:spAutoFit/>
          </a:bodyPr>
          <a:lstStyle/>
          <a:p>
            <a:r>
              <a:rPr lang="en-US" dirty="0" smtClean="0"/>
              <a:t>Product obtained by drying cow’s /buffalo milk / combination/</a:t>
            </a:r>
            <a:r>
              <a:rPr lang="en-US" dirty="0" err="1" smtClean="0"/>
              <a:t>standardised</a:t>
            </a:r>
            <a:r>
              <a:rPr lang="en-US" dirty="0" smtClean="0"/>
              <a:t> milk with addition of specific carbohydrates(cane sugar, dextrose and </a:t>
            </a:r>
            <a:r>
              <a:rPr lang="en-US" dirty="0" err="1" smtClean="0"/>
              <a:t>dextrins</a:t>
            </a:r>
            <a:r>
              <a:rPr lang="en-US" dirty="0" smtClean="0"/>
              <a:t>, maltose or lactose) iron salts and vitamins.</a:t>
            </a:r>
          </a:p>
          <a:p>
            <a:r>
              <a:rPr lang="en-US" dirty="0" smtClean="0"/>
              <a:t>Free from starch and antioxidants.</a:t>
            </a:r>
          </a:p>
          <a:p>
            <a:r>
              <a:rPr lang="en-US" dirty="0" smtClean="0"/>
              <a:t>Moisture – not more than 5%; milk fat –18% to 28%. </a:t>
            </a:r>
          </a:p>
          <a:p>
            <a:r>
              <a:rPr lang="en-US" dirty="0" smtClean="0"/>
              <a:t>Total carbohydrates – not less than 35%.</a:t>
            </a:r>
          </a:p>
          <a:p>
            <a:r>
              <a:rPr lang="en-US" dirty="0" smtClean="0"/>
              <a:t>Milk protein – not less than 20%; Total ash – not more than8.5%;</a:t>
            </a:r>
          </a:p>
          <a:p>
            <a:r>
              <a:rPr lang="en-US" dirty="0" smtClean="0"/>
              <a:t>Ash insoluble in dil.HCl – not </a:t>
            </a:r>
            <a:r>
              <a:rPr lang="en-US" dirty="0" err="1" smtClean="0"/>
              <a:t>morethan</a:t>
            </a:r>
            <a:r>
              <a:rPr lang="en-US" dirty="0" smtClean="0"/>
              <a:t> 0.01%</a:t>
            </a:r>
          </a:p>
          <a:p>
            <a:r>
              <a:rPr lang="en-US" dirty="0" smtClean="0"/>
              <a:t>Iron -4mg/100gm; Vitamin A – not less than 15 I.U.</a:t>
            </a:r>
          </a:p>
        </p:txBody>
      </p:sp>
      <p:pic>
        <p:nvPicPr>
          <p:cNvPr id="5" name="Picture 4" descr="http://t0.gstatic.com/images?q=tbn:ANd9GcTtwwYluMtS8YBqjr4aN26aVmv8WJLucqTbZNbfSP9P4fest_CTVA"/>
          <p:cNvPicPr/>
          <p:nvPr/>
        </p:nvPicPr>
        <p:blipFill>
          <a:blip r:embed="rId3"/>
          <a:srcRect/>
          <a:stretch>
            <a:fillRect/>
          </a:stretch>
        </p:blipFill>
        <p:spPr bwMode="auto">
          <a:xfrm>
            <a:off x="152400" y="3962400"/>
            <a:ext cx="2133600" cy="2057400"/>
          </a:xfrm>
          <a:prstGeom prst="rect">
            <a:avLst/>
          </a:prstGeom>
          <a:noFill/>
          <a:ln w="9525">
            <a:noFill/>
            <a:miter lim="800000"/>
            <a:headEnd/>
            <a:tailEnd/>
          </a:ln>
        </p:spPr>
      </p:pic>
      <p:sp>
        <p:nvSpPr>
          <p:cNvPr id="40961" name="Rectangle 1"/>
          <p:cNvSpPr>
            <a:spLocks noChangeArrowheads="1"/>
          </p:cNvSpPr>
          <p:nvPr/>
        </p:nvSpPr>
        <p:spPr bwMode="auto">
          <a:xfrm>
            <a:off x="304800" y="3352800"/>
            <a:ext cx="1366849"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Table Butter</a:t>
            </a:r>
            <a:endParaRPr kumimoji="0" lang="en-US" sz="1600" b="0" i="0" u="none" strike="noStrike" cap="none" normalizeH="0" baseline="0" dirty="0" smtClean="0">
              <a:ln>
                <a:noFill/>
              </a:ln>
              <a:solidFill>
                <a:schemeClr val="tx1"/>
              </a:solidFill>
              <a:effectLst/>
              <a:latin typeface="Arial" pitchFamily="34" charset="0"/>
            </a:endParaRPr>
          </a:p>
        </p:txBody>
      </p:sp>
      <p:sp>
        <p:nvSpPr>
          <p:cNvPr id="7" name="TextBox 6"/>
          <p:cNvSpPr txBox="1"/>
          <p:nvPr/>
        </p:nvSpPr>
        <p:spPr>
          <a:xfrm>
            <a:off x="2514600" y="3505200"/>
            <a:ext cx="6324600" cy="2862322"/>
          </a:xfrm>
          <a:prstGeom prst="rect">
            <a:avLst/>
          </a:prstGeom>
          <a:noFill/>
        </p:spPr>
        <p:txBody>
          <a:bodyPr wrap="square" rtlCol="0">
            <a:spAutoFit/>
          </a:bodyPr>
          <a:lstStyle/>
          <a:p>
            <a:r>
              <a:rPr lang="en-US" dirty="0" smtClean="0"/>
              <a:t>Product obtained by drying cow’s /buffalo milk / combination/cream /curd with or without addition of salt, annatto.</a:t>
            </a:r>
          </a:p>
          <a:p>
            <a:r>
              <a:rPr lang="en-US" dirty="0" smtClean="0"/>
              <a:t>Free from other animal fats, wax and mineral oils, vegetable oils and fats.</a:t>
            </a:r>
          </a:p>
          <a:p>
            <a:r>
              <a:rPr lang="en-US" dirty="0" smtClean="0"/>
              <a:t>Milk fat –not less than 80%;  </a:t>
            </a:r>
          </a:p>
          <a:p>
            <a:r>
              <a:rPr lang="en-US" dirty="0" smtClean="0"/>
              <a:t>Diacetyl may be added as a flavouring agent(not exceed 4ppm)</a:t>
            </a:r>
          </a:p>
          <a:p>
            <a:r>
              <a:rPr lang="en-US" dirty="0" smtClean="0"/>
              <a:t>Calcium hydroxide, sodium bicarbonate, sodium carbonate, sodium polyphosphates may added (not exceeding 0.2%)for regulating the hydrogen ion concentration,</a:t>
            </a:r>
            <a:endParaRPr lang="en-US" dirty="0"/>
          </a:p>
        </p:txBody>
      </p:sp>
      <p:sp>
        <p:nvSpPr>
          <p:cNvPr id="8" name="Footer Placeholder 7"/>
          <p:cNvSpPr>
            <a:spLocks noGrp="1"/>
          </p:cNvSpPr>
          <p:nvPr>
            <p:ph type="ftr" sz="quarter" idx="11"/>
          </p:nvPr>
        </p:nvSpPr>
        <p:spPr/>
        <p:txBody>
          <a:bodyPr/>
          <a:lstStyle/>
          <a:p>
            <a:r>
              <a:rPr lang="en-US" smtClean="0"/>
              <a:t>Food Standards – Mrs.R.Sakthi</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143000"/>
            <a:ext cx="8610600" cy="4524315"/>
          </a:xfrm>
          <a:prstGeom prst="rect">
            <a:avLst/>
          </a:prstGeom>
        </p:spPr>
        <p:txBody>
          <a:bodyPr wrap="square">
            <a:spAutoFit/>
          </a:bodyPr>
          <a:lstStyle/>
          <a:p>
            <a:r>
              <a:rPr lang="en-US" dirty="0" smtClean="0"/>
              <a:t>The PFA has laid down standard specifications for the following groups of food products and food additives.</a:t>
            </a:r>
          </a:p>
          <a:p>
            <a:endParaRPr lang="en-US" dirty="0" smtClean="0"/>
          </a:p>
          <a:p>
            <a:pPr>
              <a:buFont typeface="Wingdings" pitchFamily="2" charset="2"/>
              <a:buChar char="v"/>
            </a:pPr>
            <a:r>
              <a:rPr lang="en-US" dirty="0" smtClean="0"/>
              <a:t>Milk, ghee, butter, khoa and </a:t>
            </a:r>
            <a:r>
              <a:rPr lang="en-US" dirty="0" err="1" smtClean="0"/>
              <a:t>dahi</a:t>
            </a:r>
            <a:r>
              <a:rPr lang="en-US" dirty="0" smtClean="0"/>
              <a:t>.</a:t>
            </a:r>
          </a:p>
          <a:p>
            <a:pPr>
              <a:buFont typeface="Wingdings" pitchFamily="2" charset="2"/>
              <a:buChar char="v"/>
            </a:pPr>
            <a:r>
              <a:rPr lang="en-US" dirty="0" smtClean="0"/>
              <a:t>Edible oils and fats including </a:t>
            </a:r>
            <a:r>
              <a:rPr lang="en-US" dirty="0" err="1" smtClean="0"/>
              <a:t>vanaspathi</a:t>
            </a:r>
            <a:r>
              <a:rPr lang="en-US" dirty="0" smtClean="0"/>
              <a:t> and margarine.</a:t>
            </a:r>
          </a:p>
          <a:p>
            <a:pPr>
              <a:buFont typeface="Wingdings" pitchFamily="2" charset="2"/>
              <a:buChar char="v"/>
            </a:pPr>
            <a:r>
              <a:rPr lang="en-US" dirty="0" smtClean="0"/>
              <a:t>Tea, coffee, cocoa and chicory.</a:t>
            </a:r>
          </a:p>
          <a:p>
            <a:pPr>
              <a:buFont typeface="Wingdings" pitchFamily="2" charset="2"/>
              <a:buChar char="v"/>
            </a:pPr>
            <a:r>
              <a:rPr lang="en-US" dirty="0" smtClean="0"/>
              <a:t>Wheat flour, cereals, pulses, semolina and sago.</a:t>
            </a:r>
          </a:p>
          <a:p>
            <a:pPr>
              <a:buFont typeface="Wingdings" pitchFamily="2" charset="2"/>
              <a:buChar char="v"/>
            </a:pPr>
            <a:r>
              <a:rPr lang="en-US" dirty="0" smtClean="0"/>
              <a:t>Bread, biscuits, pastries and allied products.</a:t>
            </a:r>
          </a:p>
          <a:p>
            <a:pPr>
              <a:buFont typeface="Wingdings" pitchFamily="2" charset="2"/>
              <a:buChar char="v"/>
            </a:pPr>
            <a:r>
              <a:rPr lang="en-US" dirty="0" smtClean="0"/>
              <a:t>Fruit and vegetable products and non-alcoholic beverages.</a:t>
            </a:r>
          </a:p>
          <a:p>
            <a:pPr>
              <a:buFont typeface="Wingdings" pitchFamily="2" charset="2"/>
              <a:buChar char="v"/>
            </a:pPr>
            <a:r>
              <a:rPr lang="en-US" dirty="0" smtClean="0"/>
              <a:t>Sugar, jaggery, honey and syrup.</a:t>
            </a:r>
          </a:p>
          <a:p>
            <a:pPr>
              <a:buFont typeface="Wingdings" pitchFamily="2" charset="2"/>
              <a:buChar char="v"/>
            </a:pPr>
            <a:r>
              <a:rPr lang="en-US" dirty="0" smtClean="0"/>
              <a:t>Confectionery, sweetmeats, chocolate and toffee.</a:t>
            </a:r>
          </a:p>
          <a:p>
            <a:pPr>
              <a:buFont typeface="Wingdings" pitchFamily="2" charset="2"/>
              <a:buChar char="v"/>
            </a:pPr>
            <a:r>
              <a:rPr lang="en-US" dirty="0" smtClean="0"/>
              <a:t>Custard powder, corn flakes,</a:t>
            </a:r>
          </a:p>
          <a:p>
            <a:pPr>
              <a:buFont typeface="Wingdings" pitchFamily="2" charset="2"/>
              <a:buChar char="v"/>
            </a:pPr>
            <a:r>
              <a:rPr lang="en-US" dirty="0" smtClean="0"/>
              <a:t>Baby food and milk powder, condensed milk  and cheese.</a:t>
            </a:r>
          </a:p>
          <a:p>
            <a:pPr>
              <a:buFont typeface="Wingdings" pitchFamily="2" charset="2"/>
              <a:buChar char="v"/>
            </a:pPr>
            <a:r>
              <a:rPr lang="en-US" dirty="0" smtClean="0"/>
              <a:t>Spices and condiments.</a:t>
            </a:r>
          </a:p>
          <a:p>
            <a:pPr>
              <a:buFont typeface="Wingdings" pitchFamily="2" charset="2"/>
              <a:buChar char="v"/>
            </a:pPr>
            <a:r>
              <a:rPr lang="en-US" dirty="0" smtClean="0"/>
              <a:t>Food additives, </a:t>
            </a:r>
            <a:r>
              <a:rPr lang="en-US" dirty="0" err="1" smtClean="0"/>
              <a:t>flavouring</a:t>
            </a:r>
            <a:r>
              <a:rPr lang="en-US" dirty="0" smtClean="0"/>
              <a:t> agents, antioxidants, edible </a:t>
            </a:r>
            <a:r>
              <a:rPr lang="en-US" dirty="0" err="1" smtClean="0"/>
              <a:t>colours</a:t>
            </a:r>
            <a:r>
              <a:rPr lang="en-US" dirty="0" smtClean="0"/>
              <a:t>, emulsifying and stabilizing agents, preservatives, artificial sweeteners, permitted in food products.</a:t>
            </a:r>
          </a:p>
        </p:txBody>
      </p:sp>
      <p:sp>
        <p:nvSpPr>
          <p:cNvPr id="3" name="Footer Placeholder 6"/>
          <p:cNvSpPr>
            <a:spLocks noGrp="1"/>
          </p:cNvSpPr>
          <p:nvPr>
            <p:ph type="ftr" sz="quarter" idx="11"/>
          </p:nvPr>
        </p:nvSpPr>
        <p:spPr>
          <a:xfrm>
            <a:off x="3124200" y="6356350"/>
            <a:ext cx="2895600" cy="365125"/>
          </a:xfrm>
        </p:spPr>
        <p:txBody>
          <a:bodyPr/>
          <a:lstStyle/>
          <a:p>
            <a:r>
              <a:rPr lang="en-US" dirty="0" smtClean="0"/>
              <a:t>Food Standards – </a:t>
            </a:r>
            <a:r>
              <a:rPr lang="en-US" dirty="0" err="1" smtClean="0"/>
              <a:t>Mrs.R.Sakthi</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52400"/>
            <a:ext cx="7620000" cy="369332"/>
          </a:xfrm>
          <a:prstGeom prst="rect">
            <a:avLst/>
          </a:prstGeom>
          <a:noFill/>
        </p:spPr>
        <p:txBody>
          <a:bodyPr wrap="square" rtlCol="0">
            <a:spAutoFit/>
          </a:bodyPr>
          <a:lstStyle/>
          <a:p>
            <a:r>
              <a:rPr lang="en-US" dirty="0" smtClean="0"/>
              <a:t>	     </a:t>
            </a:r>
            <a:r>
              <a:rPr lang="en-US" b="1" dirty="0" smtClean="0"/>
              <a:t>STARCHY FOODS – ARROWROOT STARCH, SAGO</a:t>
            </a:r>
            <a:endParaRPr lang="en-US" b="1" dirty="0"/>
          </a:p>
        </p:txBody>
      </p:sp>
      <p:pic>
        <p:nvPicPr>
          <p:cNvPr id="3" name="Picture 2" descr="http://t2.gstatic.com/images?q=tbn:ANd9GcS8ppJru2fBLadokbgc5S8908wgUfrLaYJScpNKlzervz82xWhX"/>
          <p:cNvPicPr/>
          <p:nvPr/>
        </p:nvPicPr>
        <p:blipFill>
          <a:blip r:embed="rId2"/>
          <a:srcRect/>
          <a:stretch>
            <a:fillRect/>
          </a:stretch>
        </p:blipFill>
        <p:spPr bwMode="auto">
          <a:xfrm>
            <a:off x="228600" y="990600"/>
            <a:ext cx="1981200" cy="1447800"/>
          </a:xfrm>
          <a:prstGeom prst="rect">
            <a:avLst/>
          </a:prstGeom>
          <a:noFill/>
          <a:ln w="9525">
            <a:noFill/>
            <a:miter lim="800000"/>
            <a:headEnd/>
            <a:tailEnd/>
          </a:ln>
        </p:spPr>
      </p:pic>
      <p:sp>
        <p:nvSpPr>
          <p:cNvPr id="4" name="Rectangle 3"/>
          <p:cNvSpPr/>
          <p:nvPr/>
        </p:nvSpPr>
        <p:spPr>
          <a:xfrm>
            <a:off x="381000" y="2514600"/>
            <a:ext cx="1369286" cy="646331"/>
          </a:xfrm>
          <a:prstGeom prst="rect">
            <a:avLst/>
          </a:prstGeom>
        </p:spPr>
        <p:txBody>
          <a:bodyPr wrap="none">
            <a:spAutoFit/>
          </a:bodyPr>
          <a:lstStyle/>
          <a:p>
            <a:r>
              <a:rPr lang="en-US" b="1" dirty="0" err="1" smtClean="0"/>
              <a:t>Maranta</a:t>
            </a:r>
            <a:r>
              <a:rPr lang="en-US" b="1" dirty="0" smtClean="0"/>
              <a:t> </a:t>
            </a:r>
          </a:p>
          <a:p>
            <a:r>
              <a:rPr lang="en-US" b="1" dirty="0" err="1" smtClean="0"/>
              <a:t>arundinacea</a:t>
            </a:r>
            <a:endParaRPr lang="en-US" b="1" dirty="0"/>
          </a:p>
        </p:txBody>
      </p:sp>
      <p:pic>
        <p:nvPicPr>
          <p:cNvPr id="5" name="Picture 4" descr="http://t0.gstatic.com/images?q=tbn:ANd9GcQt-3P99q918RezsMhOM53syGcHACsPlTB8j6nrne1hV4DtkFyP"/>
          <p:cNvPicPr/>
          <p:nvPr/>
        </p:nvPicPr>
        <p:blipFill>
          <a:blip r:embed="rId3"/>
          <a:srcRect/>
          <a:stretch>
            <a:fillRect/>
          </a:stretch>
        </p:blipFill>
        <p:spPr bwMode="auto">
          <a:xfrm>
            <a:off x="2438400" y="990600"/>
            <a:ext cx="1752600" cy="1447800"/>
          </a:xfrm>
          <a:prstGeom prst="rect">
            <a:avLst/>
          </a:prstGeom>
          <a:noFill/>
          <a:ln w="9525">
            <a:noFill/>
            <a:miter lim="800000"/>
            <a:headEnd/>
            <a:tailEnd/>
          </a:ln>
        </p:spPr>
      </p:pic>
      <p:sp>
        <p:nvSpPr>
          <p:cNvPr id="10241" name="Rectangle 1"/>
          <p:cNvSpPr>
            <a:spLocks noChangeArrowheads="1"/>
          </p:cNvSpPr>
          <p:nvPr/>
        </p:nvSpPr>
        <p:spPr bwMode="auto">
          <a:xfrm>
            <a:off x="2667000" y="2514600"/>
            <a:ext cx="1600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Curcuma </a:t>
            </a:r>
            <a:r>
              <a:rPr kumimoji="0" lang="en-US" sz="1600" b="1" i="0" u="none" strike="noStrike" cap="none" normalizeH="0" baseline="0" dirty="0" err="1" smtClean="0">
                <a:ln>
                  <a:noFill/>
                </a:ln>
                <a:solidFill>
                  <a:srgbClr val="222222"/>
                </a:solidFill>
                <a:effectLst/>
                <a:latin typeface="Arial" pitchFamily="34" charset="0"/>
                <a:ea typeface="Times New Roman" pitchFamily="18" charset="0"/>
                <a:cs typeface="Arial" pitchFamily="34" charset="0"/>
              </a:rPr>
              <a:t>angustifolia</a:t>
            </a:r>
            <a:endParaRPr kumimoji="0" lang="en-US" sz="1600" b="0" i="0" u="none" strike="noStrike" cap="none" normalizeH="0" baseline="0" dirty="0" smtClean="0">
              <a:ln>
                <a:noFill/>
              </a:ln>
              <a:solidFill>
                <a:schemeClr val="tx1"/>
              </a:solidFill>
              <a:effectLst/>
              <a:latin typeface="Arial" pitchFamily="34" charset="0"/>
            </a:endParaRPr>
          </a:p>
        </p:txBody>
      </p:sp>
      <p:pic>
        <p:nvPicPr>
          <p:cNvPr id="7" name="Picture 6" descr="http://t3.gstatic.com/images?q=tbn:ANd9GcQu1BHvv0yEPqBG-zEs7EpP2SXwrqYH8meZRkqXDv3tiZ3rFwFK"/>
          <p:cNvPicPr/>
          <p:nvPr/>
        </p:nvPicPr>
        <p:blipFill>
          <a:blip r:embed="rId4"/>
          <a:srcRect/>
          <a:stretch>
            <a:fillRect/>
          </a:stretch>
        </p:blipFill>
        <p:spPr bwMode="auto">
          <a:xfrm>
            <a:off x="4572000" y="990600"/>
            <a:ext cx="2133600" cy="1447800"/>
          </a:xfrm>
          <a:prstGeom prst="rect">
            <a:avLst/>
          </a:prstGeom>
          <a:noFill/>
          <a:ln w="9525">
            <a:noFill/>
            <a:miter lim="800000"/>
            <a:headEnd/>
            <a:tailEnd/>
          </a:ln>
        </p:spPr>
      </p:pic>
      <p:sp>
        <p:nvSpPr>
          <p:cNvPr id="10242" name="Rectangle 2"/>
          <p:cNvSpPr>
            <a:spLocks noChangeArrowheads="1"/>
          </p:cNvSpPr>
          <p:nvPr/>
        </p:nvSpPr>
        <p:spPr bwMode="auto">
          <a:xfrm>
            <a:off x="4572000" y="2590800"/>
            <a:ext cx="2286000" cy="58477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Indian Arrowroot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22222"/>
                </a:solidFill>
                <a:effectLst/>
                <a:latin typeface="Calibri"/>
                <a:ea typeface="Times New Roman" pitchFamily="18" charset="0"/>
                <a:cs typeface="Arial" pitchFamily="34" charset="0"/>
              </a:rPr>
              <a:t> </a:t>
            </a:r>
            <a:r>
              <a:rPr kumimoji="0" lang="en-US" sz="1600" b="1" i="0" u="none" strike="noStrike" cap="none" normalizeH="0" baseline="0" dirty="0" err="1" smtClean="0">
                <a:ln>
                  <a:noFill/>
                </a:ln>
                <a:solidFill>
                  <a:srgbClr val="222222"/>
                </a:solidFill>
                <a:effectLst/>
                <a:latin typeface="Arial" pitchFamily="34" charset="0"/>
                <a:ea typeface="Times New Roman" pitchFamily="18" charset="0"/>
                <a:cs typeface="Arial" pitchFamily="34" charset="0"/>
              </a:rPr>
              <a:t>Curcumaangustifol</a:t>
            </a:r>
            <a:r>
              <a:rPr kumimoji="0" lang="en-US" sz="1600" b="1" i="0" u="none" strike="noStrike" cap="none" normalizeH="0" baseline="0" dirty="0" smtClean="0">
                <a:ln>
                  <a:noFill/>
                </a:ln>
                <a:solidFill>
                  <a:srgbClr val="222222"/>
                </a:solidFill>
                <a:effectLst/>
                <a:latin typeface="Calibri" pitchFamily="34" charset="0"/>
                <a:ea typeface="Times New Roman" pitchFamily="18" charset="0"/>
                <a:cs typeface="Cambria Math" pitchFamily="18" charset="0"/>
              </a:rPr>
              <a:t>​</a:t>
            </a:r>
            <a:r>
              <a:rPr kumimoji="0" lang="en-US" sz="1600" b="1" i="0" u="none" strike="noStrike" cap="none" normalizeH="0" baseline="0" dirty="0" err="1" smtClean="0">
                <a:ln>
                  <a:noFill/>
                </a:ln>
                <a:solidFill>
                  <a:srgbClr val="222222"/>
                </a:solidFill>
                <a:effectLst/>
                <a:latin typeface="Arial" pitchFamily="34" charset="0"/>
                <a:ea typeface="Times New Roman" pitchFamily="18" charset="0"/>
                <a:cs typeface="Arial" pitchFamily="34" charset="0"/>
              </a:rPr>
              <a:t>ia</a:t>
            </a:r>
            <a:endParaRPr kumimoji="0" lang="en-US" sz="1600" b="1" i="0" u="none" strike="noStrike" cap="none" normalizeH="0" baseline="0" dirty="0" smtClean="0">
              <a:ln>
                <a:noFill/>
              </a:ln>
              <a:solidFill>
                <a:schemeClr val="tx1"/>
              </a:solidFill>
              <a:effectLst/>
              <a:latin typeface="Arial" pitchFamily="34" charset="0"/>
            </a:endParaRPr>
          </a:p>
        </p:txBody>
      </p:sp>
      <p:pic>
        <p:nvPicPr>
          <p:cNvPr id="9" name="Picture 8" descr="http://t2.gstatic.com/images?q=tbn:ANd9GcTelQ7RRxZjUyjQPpwVSAwzFzm9I1MMBYmJ6KhwofoYDVY5y6gXAg"/>
          <p:cNvPicPr/>
          <p:nvPr/>
        </p:nvPicPr>
        <p:blipFill>
          <a:blip r:embed="rId5"/>
          <a:srcRect/>
          <a:stretch>
            <a:fillRect/>
          </a:stretch>
        </p:blipFill>
        <p:spPr bwMode="auto">
          <a:xfrm>
            <a:off x="7086601" y="990600"/>
            <a:ext cx="1523999" cy="1447799"/>
          </a:xfrm>
          <a:prstGeom prst="rect">
            <a:avLst/>
          </a:prstGeom>
          <a:noFill/>
          <a:ln w="9525">
            <a:noFill/>
            <a:miter lim="800000"/>
            <a:headEnd/>
            <a:tailEnd/>
          </a:ln>
        </p:spPr>
      </p:pic>
      <p:sp>
        <p:nvSpPr>
          <p:cNvPr id="10243" name="Rectangle 3"/>
          <p:cNvSpPr>
            <a:spLocks noChangeArrowheads="1"/>
          </p:cNvSpPr>
          <p:nvPr/>
        </p:nvSpPr>
        <p:spPr bwMode="auto">
          <a:xfrm>
            <a:off x="7239000" y="2743200"/>
            <a:ext cx="12954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Arrowroot</a:t>
            </a:r>
            <a:endParaRPr kumimoji="0" lang="en-US" sz="1600" b="1" i="0" u="none" strike="noStrike" cap="none" normalizeH="0" baseline="0" dirty="0" smtClean="0">
              <a:ln>
                <a:noFill/>
              </a:ln>
              <a:solidFill>
                <a:schemeClr val="tx1"/>
              </a:solidFill>
              <a:effectLst/>
              <a:latin typeface="Arial" pitchFamily="34" charset="0"/>
            </a:endParaRPr>
          </a:p>
        </p:txBody>
      </p:sp>
      <p:sp>
        <p:nvSpPr>
          <p:cNvPr id="11" name="TextBox 10"/>
          <p:cNvSpPr txBox="1"/>
          <p:nvPr/>
        </p:nvSpPr>
        <p:spPr>
          <a:xfrm>
            <a:off x="228600" y="3124200"/>
            <a:ext cx="8458200" cy="369332"/>
          </a:xfrm>
          <a:prstGeom prst="rect">
            <a:avLst/>
          </a:prstGeom>
          <a:noFill/>
        </p:spPr>
        <p:txBody>
          <a:bodyPr wrap="square" rtlCol="0">
            <a:spAutoFit/>
          </a:bodyPr>
          <a:lstStyle/>
          <a:p>
            <a:pPr>
              <a:buFont typeface="Wingdings" pitchFamily="2" charset="2"/>
              <a:buChar char="v"/>
            </a:pPr>
            <a:r>
              <a:rPr lang="en-US" dirty="0" smtClean="0"/>
              <a:t>Arrowroot starch – </a:t>
            </a:r>
            <a:r>
              <a:rPr lang="en-US" dirty="0" err="1" smtClean="0"/>
              <a:t>seperated</a:t>
            </a:r>
            <a:r>
              <a:rPr lang="en-US" dirty="0" smtClean="0"/>
              <a:t> and purified starch from the above rhizomes.</a:t>
            </a:r>
            <a:endParaRPr lang="en-US" dirty="0"/>
          </a:p>
        </p:txBody>
      </p:sp>
      <p:pic>
        <p:nvPicPr>
          <p:cNvPr id="12" name="Picture 11" descr="http://t0.gstatic.com/images?q=tbn:ANd9GcTInWHq1JUMAQl7myaQtT-dg1GcndkcsuGYOLHBPb2_Yj1V2RUM"/>
          <p:cNvPicPr/>
          <p:nvPr/>
        </p:nvPicPr>
        <p:blipFill>
          <a:blip r:embed="rId6"/>
          <a:srcRect/>
          <a:stretch>
            <a:fillRect/>
          </a:stretch>
        </p:blipFill>
        <p:spPr bwMode="auto">
          <a:xfrm>
            <a:off x="228600" y="3657600"/>
            <a:ext cx="1981200" cy="1371600"/>
          </a:xfrm>
          <a:prstGeom prst="rect">
            <a:avLst/>
          </a:prstGeom>
          <a:noFill/>
          <a:ln w="9525">
            <a:noFill/>
            <a:miter lim="800000"/>
            <a:headEnd/>
            <a:tailEnd/>
          </a:ln>
        </p:spPr>
      </p:pic>
      <p:sp>
        <p:nvSpPr>
          <p:cNvPr id="13" name="Rectangle 12"/>
          <p:cNvSpPr/>
          <p:nvPr/>
        </p:nvSpPr>
        <p:spPr>
          <a:xfrm>
            <a:off x="228600" y="5105400"/>
            <a:ext cx="1972015" cy="369332"/>
          </a:xfrm>
          <a:prstGeom prst="rect">
            <a:avLst/>
          </a:prstGeom>
        </p:spPr>
        <p:txBody>
          <a:bodyPr wrap="none">
            <a:spAutoFit/>
          </a:bodyPr>
          <a:lstStyle/>
          <a:p>
            <a:r>
              <a:rPr lang="en-US" b="1" dirty="0" err="1" smtClean="0"/>
              <a:t>Manihot</a:t>
            </a:r>
            <a:r>
              <a:rPr lang="en-US" b="1" dirty="0" smtClean="0"/>
              <a:t> </a:t>
            </a:r>
            <a:r>
              <a:rPr lang="en-US" b="1" dirty="0" err="1" smtClean="0"/>
              <a:t>utilissima</a:t>
            </a:r>
            <a:endParaRPr lang="en-US" dirty="0"/>
          </a:p>
        </p:txBody>
      </p:sp>
      <p:pic>
        <p:nvPicPr>
          <p:cNvPr id="14" name="Picture 13" descr="Tapioca Image"/>
          <p:cNvPicPr/>
          <p:nvPr/>
        </p:nvPicPr>
        <p:blipFill>
          <a:blip r:embed="rId7"/>
          <a:srcRect/>
          <a:stretch>
            <a:fillRect/>
          </a:stretch>
        </p:blipFill>
        <p:spPr bwMode="auto">
          <a:xfrm>
            <a:off x="2362200" y="3657600"/>
            <a:ext cx="1524000" cy="1371600"/>
          </a:xfrm>
          <a:prstGeom prst="rect">
            <a:avLst/>
          </a:prstGeom>
          <a:noFill/>
          <a:ln w="9525">
            <a:noFill/>
            <a:miter lim="800000"/>
            <a:headEnd/>
            <a:tailEnd/>
          </a:ln>
        </p:spPr>
      </p:pic>
      <p:sp>
        <p:nvSpPr>
          <p:cNvPr id="15" name="Rectangle 14"/>
          <p:cNvSpPr/>
          <p:nvPr/>
        </p:nvSpPr>
        <p:spPr>
          <a:xfrm>
            <a:off x="2514600" y="5105400"/>
            <a:ext cx="898323" cy="369332"/>
          </a:xfrm>
          <a:prstGeom prst="rect">
            <a:avLst/>
          </a:prstGeom>
        </p:spPr>
        <p:txBody>
          <a:bodyPr wrap="none">
            <a:spAutoFit/>
          </a:bodyPr>
          <a:lstStyle/>
          <a:p>
            <a:r>
              <a:rPr lang="en-US" b="1" i="1" dirty="0" smtClean="0"/>
              <a:t>tapioca</a:t>
            </a:r>
            <a:endParaRPr lang="en-US" b="1" dirty="0"/>
          </a:p>
        </p:txBody>
      </p:sp>
      <p:pic>
        <p:nvPicPr>
          <p:cNvPr id="16" name="Picture 15" descr="http://www.nirmaldosti.com/organic.jpg"/>
          <p:cNvPicPr/>
          <p:nvPr/>
        </p:nvPicPr>
        <p:blipFill>
          <a:blip r:embed="rId8"/>
          <a:srcRect/>
          <a:stretch>
            <a:fillRect/>
          </a:stretch>
        </p:blipFill>
        <p:spPr bwMode="auto">
          <a:xfrm>
            <a:off x="4114800" y="3657600"/>
            <a:ext cx="1752600" cy="1295400"/>
          </a:xfrm>
          <a:prstGeom prst="rect">
            <a:avLst/>
          </a:prstGeom>
          <a:noFill/>
          <a:ln w="9525">
            <a:noFill/>
            <a:miter lim="800000"/>
            <a:headEnd/>
            <a:tailEnd/>
          </a:ln>
        </p:spPr>
      </p:pic>
      <p:sp>
        <p:nvSpPr>
          <p:cNvPr id="17" name="Rectangle 16"/>
          <p:cNvSpPr/>
          <p:nvPr/>
        </p:nvSpPr>
        <p:spPr>
          <a:xfrm>
            <a:off x="4495800" y="5105400"/>
            <a:ext cx="614271" cy="369332"/>
          </a:xfrm>
          <a:prstGeom prst="rect">
            <a:avLst/>
          </a:prstGeom>
        </p:spPr>
        <p:txBody>
          <a:bodyPr wrap="none">
            <a:spAutoFit/>
          </a:bodyPr>
          <a:lstStyle/>
          <a:p>
            <a:r>
              <a:rPr lang="en-US" b="1" dirty="0" smtClean="0"/>
              <a:t>sago</a:t>
            </a:r>
            <a:endParaRPr lang="en-US" b="1" dirty="0"/>
          </a:p>
        </p:txBody>
      </p:sp>
      <p:sp>
        <p:nvSpPr>
          <p:cNvPr id="18" name="TextBox 17"/>
          <p:cNvSpPr txBox="1"/>
          <p:nvPr/>
        </p:nvSpPr>
        <p:spPr>
          <a:xfrm>
            <a:off x="6096000" y="3886200"/>
            <a:ext cx="2895600" cy="923330"/>
          </a:xfrm>
          <a:prstGeom prst="rect">
            <a:avLst/>
          </a:prstGeom>
          <a:noFill/>
        </p:spPr>
        <p:txBody>
          <a:bodyPr wrap="square" rtlCol="0">
            <a:spAutoFit/>
          </a:bodyPr>
          <a:lstStyle/>
          <a:p>
            <a:r>
              <a:rPr lang="en-US" b="1" dirty="0" smtClean="0"/>
              <a:t>Sago</a:t>
            </a:r>
            <a:r>
              <a:rPr lang="en-US" dirty="0" smtClean="0"/>
              <a:t> – small hard globules/pearls made from starch of these plants.</a:t>
            </a:r>
            <a:endParaRPr lang="en-US" dirty="0"/>
          </a:p>
        </p:txBody>
      </p:sp>
      <p:sp>
        <p:nvSpPr>
          <p:cNvPr id="19" name="TextBox 18"/>
          <p:cNvSpPr txBox="1"/>
          <p:nvPr/>
        </p:nvSpPr>
        <p:spPr>
          <a:xfrm>
            <a:off x="228600" y="5486400"/>
            <a:ext cx="8686800" cy="1200329"/>
          </a:xfrm>
          <a:prstGeom prst="rect">
            <a:avLst/>
          </a:prstGeom>
          <a:noFill/>
        </p:spPr>
        <p:txBody>
          <a:bodyPr wrap="square" rtlCol="0">
            <a:spAutoFit/>
          </a:bodyPr>
          <a:lstStyle/>
          <a:p>
            <a:r>
              <a:rPr lang="en-US" b="1" dirty="0" smtClean="0"/>
              <a:t>STANDARDS FOR SAGO</a:t>
            </a:r>
          </a:p>
          <a:p>
            <a:pPr>
              <a:buFont typeface="Wingdings" pitchFamily="2" charset="2"/>
              <a:buChar char="v"/>
            </a:pPr>
            <a:r>
              <a:rPr lang="en-US" dirty="0" smtClean="0"/>
              <a:t>Shall be free from any extraneous matter (including natural colours).</a:t>
            </a:r>
          </a:p>
          <a:p>
            <a:pPr>
              <a:buFont typeface="Wingdings" pitchFamily="2" charset="2"/>
              <a:buChar char="v"/>
            </a:pPr>
            <a:r>
              <a:rPr lang="en-US" dirty="0" smtClean="0"/>
              <a:t>Total ash (on dry basis) – not more than) – shall not exceed 0.1% 0.4%</a:t>
            </a:r>
          </a:p>
          <a:p>
            <a:pPr>
              <a:buFont typeface="Wingdings" pitchFamily="2" charset="2"/>
              <a:buChar char="v"/>
            </a:pPr>
            <a:r>
              <a:rPr lang="en-US" dirty="0" smtClean="0"/>
              <a:t>Ash insoluble in dilute HCl (on dry basis</a:t>
            </a:r>
            <a:endParaRPr lang="en-US" dirty="0"/>
          </a:p>
        </p:txBody>
      </p:sp>
      <p:sp>
        <p:nvSpPr>
          <p:cNvPr id="20" name="Footer Placeholder 19"/>
          <p:cNvSpPr>
            <a:spLocks noGrp="1"/>
          </p:cNvSpPr>
          <p:nvPr>
            <p:ph type="ftr" sz="quarter" idx="11"/>
          </p:nvPr>
        </p:nvSpPr>
        <p:spPr>
          <a:xfrm>
            <a:off x="3124200" y="6492875"/>
            <a:ext cx="2895600" cy="365125"/>
          </a:xfrm>
        </p:spPr>
        <p:txBody>
          <a:bodyPr/>
          <a:lstStyle/>
          <a:p>
            <a:r>
              <a:rPr lang="en-US" dirty="0" smtClean="0"/>
              <a:t>Food Standards – </a:t>
            </a:r>
            <a:r>
              <a:rPr lang="en-US" dirty="0" err="1" smtClean="0"/>
              <a:t>Mrs.R.Sakthi</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0"/>
            <a:ext cx="8001000" cy="369332"/>
          </a:xfrm>
          <a:prstGeom prst="rect">
            <a:avLst/>
          </a:prstGeom>
          <a:noFill/>
        </p:spPr>
        <p:txBody>
          <a:bodyPr wrap="square" rtlCol="0">
            <a:spAutoFit/>
          </a:bodyPr>
          <a:lstStyle/>
          <a:p>
            <a:r>
              <a:rPr lang="en-US" dirty="0" smtClean="0"/>
              <a:t>			</a:t>
            </a:r>
            <a:r>
              <a:rPr lang="en-US" b="1" dirty="0" smtClean="0"/>
              <a:t>SPICES AND CONDIMENTS</a:t>
            </a:r>
            <a:endParaRPr lang="en-US" b="1" dirty="0"/>
          </a:p>
        </p:txBody>
      </p:sp>
      <p:sp>
        <p:nvSpPr>
          <p:cNvPr id="3" name="TextBox 2"/>
          <p:cNvSpPr txBox="1"/>
          <p:nvPr/>
        </p:nvSpPr>
        <p:spPr>
          <a:xfrm>
            <a:off x="2971800" y="381000"/>
            <a:ext cx="4343400" cy="369332"/>
          </a:xfrm>
          <a:prstGeom prst="rect">
            <a:avLst/>
          </a:prstGeom>
          <a:noFill/>
        </p:spPr>
        <p:txBody>
          <a:bodyPr wrap="square" rtlCol="0">
            <a:spAutoFit/>
          </a:bodyPr>
          <a:lstStyle/>
          <a:p>
            <a:r>
              <a:rPr lang="en-US" b="1" dirty="0" smtClean="0"/>
              <a:t>       ASAFOETIDA  (</a:t>
            </a:r>
            <a:r>
              <a:rPr lang="en-US" b="1" dirty="0" err="1" smtClean="0"/>
              <a:t>Hing</a:t>
            </a:r>
            <a:r>
              <a:rPr lang="en-US" b="1" dirty="0" smtClean="0"/>
              <a:t> or </a:t>
            </a:r>
            <a:r>
              <a:rPr lang="en-US" b="1" dirty="0" err="1" smtClean="0"/>
              <a:t>Hingra</a:t>
            </a:r>
            <a:r>
              <a:rPr lang="en-US" b="1" dirty="0" smtClean="0"/>
              <a:t>)</a:t>
            </a:r>
            <a:endParaRPr lang="en-US" b="1" dirty="0"/>
          </a:p>
        </p:txBody>
      </p:sp>
      <p:pic>
        <p:nvPicPr>
          <p:cNvPr id="4" name="Picture 3" descr="http://t0.gstatic.com/images?q=tbn:ANd9GcSf5H8no5ioMkkDGK3DjRONVM5iVVBe8VlVcz3nCfP5244nde42"/>
          <p:cNvPicPr/>
          <p:nvPr/>
        </p:nvPicPr>
        <p:blipFill>
          <a:blip r:embed="rId2"/>
          <a:srcRect/>
          <a:stretch>
            <a:fillRect/>
          </a:stretch>
        </p:blipFill>
        <p:spPr bwMode="auto">
          <a:xfrm>
            <a:off x="838200" y="685800"/>
            <a:ext cx="1447800" cy="1295400"/>
          </a:xfrm>
          <a:prstGeom prst="rect">
            <a:avLst/>
          </a:prstGeom>
          <a:noFill/>
          <a:ln w="9525">
            <a:noFill/>
            <a:miter lim="800000"/>
            <a:headEnd/>
            <a:tailEnd/>
          </a:ln>
        </p:spPr>
      </p:pic>
      <p:sp>
        <p:nvSpPr>
          <p:cNvPr id="5" name="Rectangle 4"/>
          <p:cNvSpPr/>
          <p:nvPr/>
        </p:nvSpPr>
        <p:spPr>
          <a:xfrm>
            <a:off x="457200" y="2057400"/>
            <a:ext cx="1885516" cy="369332"/>
          </a:xfrm>
          <a:prstGeom prst="rect">
            <a:avLst/>
          </a:prstGeom>
        </p:spPr>
        <p:txBody>
          <a:bodyPr wrap="none">
            <a:spAutoFit/>
          </a:bodyPr>
          <a:lstStyle/>
          <a:p>
            <a:r>
              <a:rPr lang="en-US" b="1" dirty="0" smtClean="0"/>
              <a:t>Ferula </a:t>
            </a:r>
            <a:r>
              <a:rPr lang="en-US" b="1" dirty="0" err="1" smtClean="0"/>
              <a:t>rubricaulis</a:t>
            </a:r>
            <a:r>
              <a:rPr lang="en-US" dirty="0" smtClean="0"/>
              <a:t> </a:t>
            </a:r>
            <a:endParaRPr lang="en-US" dirty="0"/>
          </a:p>
        </p:txBody>
      </p:sp>
      <p:pic>
        <p:nvPicPr>
          <p:cNvPr id="6" name="Picture 5" descr="http://t3.gstatic.com/images?q=tbn:ANd9GcT5kQhHa0dRQt5dX8i564Qsh2qubQQ5fxbWKkLC5ZyiywbTgD07yg"/>
          <p:cNvPicPr/>
          <p:nvPr/>
        </p:nvPicPr>
        <p:blipFill>
          <a:blip r:embed="rId3"/>
          <a:srcRect/>
          <a:stretch>
            <a:fillRect/>
          </a:stretch>
        </p:blipFill>
        <p:spPr bwMode="auto">
          <a:xfrm>
            <a:off x="3657600" y="685800"/>
            <a:ext cx="1957388" cy="1338263"/>
          </a:xfrm>
          <a:prstGeom prst="rect">
            <a:avLst/>
          </a:prstGeom>
          <a:noFill/>
          <a:ln w="9525">
            <a:noFill/>
            <a:miter lim="800000"/>
            <a:headEnd/>
            <a:tailEnd/>
          </a:ln>
        </p:spPr>
      </p:pic>
      <p:sp>
        <p:nvSpPr>
          <p:cNvPr id="7" name="Rectangle 6"/>
          <p:cNvSpPr/>
          <p:nvPr/>
        </p:nvSpPr>
        <p:spPr>
          <a:xfrm>
            <a:off x="3962400" y="2057400"/>
            <a:ext cx="1166794" cy="369332"/>
          </a:xfrm>
          <a:prstGeom prst="rect">
            <a:avLst/>
          </a:prstGeom>
        </p:spPr>
        <p:txBody>
          <a:bodyPr wrap="none">
            <a:spAutoFit/>
          </a:bodyPr>
          <a:lstStyle/>
          <a:p>
            <a:r>
              <a:rPr lang="en-US" b="1" dirty="0" err="1" smtClean="0"/>
              <a:t>Hing</a:t>
            </a:r>
            <a:r>
              <a:rPr lang="en-US" b="1" dirty="0" smtClean="0"/>
              <a:t> plant</a:t>
            </a:r>
            <a:endParaRPr lang="en-US" b="1" dirty="0"/>
          </a:p>
        </p:txBody>
      </p:sp>
      <p:pic>
        <p:nvPicPr>
          <p:cNvPr id="8" name="Picture 7" descr="http://t3.gstatic.com/images?q=tbn:ANd9GcQAwwSirH0shZRH8dGa8nq-oQvpYRgxEifKR1I9_PUPIOYdH_Zl"/>
          <p:cNvPicPr/>
          <p:nvPr/>
        </p:nvPicPr>
        <p:blipFill>
          <a:blip r:embed="rId4"/>
          <a:srcRect/>
          <a:stretch>
            <a:fillRect/>
          </a:stretch>
        </p:blipFill>
        <p:spPr bwMode="auto">
          <a:xfrm>
            <a:off x="6705600" y="533400"/>
            <a:ext cx="1481138" cy="1190625"/>
          </a:xfrm>
          <a:prstGeom prst="rect">
            <a:avLst/>
          </a:prstGeom>
          <a:noFill/>
          <a:ln w="9525">
            <a:noFill/>
            <a:miter lim="800000"/>
            <a:headEnd/>
            <a:tailEnd/>
          </a:ln>
        </p:spPr>
      </p:pic>
      <p:sp>
        <p:nvSpPr>
          <p:cNvPr id="13" name="Rectangle 12"/>
          <p:cNvSpPr/>
          <p:nvPr/>
        </p:nvSpPr>
        <p:spPr>
          <a:xfrm>
            <a:off x="6781800" y="1905000"/>
            <a:ext cx="1396280" cy="369332"/>
          </a:xfrm>
          <a:prstGeom prst="rect">
            <a:avLst/>
          </a:prstGeom>
        </p:spPr>
        <p:txBody>
          <a:bodyPr wrap="none">
            <a:spAutoFit/>
          </a:bodyPr>
          <a:lstStyle/>
          <a:p>
            <a:r>
              <a:rPr lang="en-US" b="1" dirty="0" smtClean="0"/>
              <a:t>ASAFOETIDA</a:t>
            </a:r>
            <a:endParaRPr lang="en-US" b="1" dirty="0"/>
          </a:p>
        </p:txBody>
      </p:sp>
      <p:sp>
        <p:nvSpPr>
          <p:cNvPr id="16" name="TextBox 15"/>
          <p:cNvSpPr txBox="1"/>
          <p:nvPr/>
        </p:nvSpPr>
        <p:spPr>
          <a:xfrm>
            <a:off x="152400" y="2362200"/>
            <a:ext cx="9144000" cy="646331"/>
          </a:xfrm>
          <a:prstGeom prst="rect">
            <a:avLst/>
          </a:prstGeom>
          <a:noFill/>
        </p:spPr>
        <p:txBody>
          <a:bodyPr wrap="square" rtlCol="0">
            <a:spAutoFit/>
          </a:bodyPr>
          <a:lstStyle/>
          <a:p>
            <a:r>
              <a:rPr lang="en-US" b="1" dirty="0" smtClean="0"/>
              <a:t>Asafoetida</a:t>
            </a:r>
            <a:r>
              <a:rPr lang="en-US" dirty="0" smtClean="0"/>
              <a:t> – Oleo – gum resin obtained from the rhizome and roots of the above species.</a:t>
            </a:r>
          </a:p>
          <a:p>
            <a:r>
              <a:rPr lang="en-US" dirty="0" smtClean="0"/>
              <a:t>			</a:t>
            </a:r>
            <a:r>
              <a:rPr lang="en-US" b="1" dirty="0" smtClean="0"/>
              <a:t>STANDARDS FOR HING AND HINGRA</a:t>
            </a:r>
            <a:endParaRPr lang="en-US" b="1" dirty="0"/>
          </a:p>
        </p:txBody>
      </p:sp>
      <p:graphicFrame>
        <p:nvGraphicFramePr>
          <p:cNvPr id="17" name="Table 16"/>
          <p:cNvGraphicFramePr>
            <a:graphicFrameLocks noGrp="1"/>
          </p:cNvGraphicFramePr>
          <p:nvPr/>
        </p:nvGraphicFramePr>
        <p:xfrm>
          <a:off x="228600" y="3103880"/>
          <a:ext cx="8534400" cy="3479800"/>
        </p:xfrm>
        <a:graphic>
          <a:graphicData uri="http://schemas.openxmlformats.org/drawingml/2006/table">
            <a:tbl>
              <a:tblPr firstRow="1" bandRow="1">
                <a:tableStyleId>{2D5ABB26-0587-4C30-8999-92F81FD0307C}</a:tableStyleId>
              </a:tblPr>
              <a:tblGrid>
                <a:gridCol w="2844800"/>
                <a:gridCol w="2844800"/>
                <a:gridCol w="2844800"/>
              </a:tblGrid>
              <a:tr h="370840">
                <a:tc>
                  <a:txBody>
                    <a:bodyPr/>
                    <a:lstStyle/>
                    <a:p>
                      <a:r>
                        <a:rPr lang="en-US" dirty="0" smtClean="0"/>
                        <a:t>Criteria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smtClean="0"/>
                        <a:t>Hing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smtClean="0"/>
                        <a:t>Hingra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Total ash</a:t>
                      </a:r>
                      <a:r>
                        <a:rPr lang="en-US" baseline="0" dirty="0" smtClean="0"/>
                        <a:t> content</a:t>
                      </a:r>
                    </a:p>
                    <a:p>
                      <a:r>
                        <a:rPr lang="en-US" baseline="0" dirty="0" smtClean="0"/>
                        <a:t>(shall not exceed)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15%  by</a:t>
                      </a:r>
                      <a:r>
                        <a:rPr lang="en-US" baseline="0" dirty="0" smtClean="0"/>
                        <a:t> weight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20% by</a:t>
                      </a:r>
                      <a:r>
                        <a:rPr lang="en-US" baseline="0" dirty="0" smtClean="0"/>
                        <a:t> weight</a:t>
                      </a:r>
                      <a:endParaRPr lang="en-US" dirty="0" smtClean="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2000">
                <a:tc>
                  <a:txBody>
                    <a:bodyPr/>
                    <a:lstStyle/>
                    <a:p>
                      <a:r>
                        <a:rPr lang="en-US" dirty="0" smtClean="0"/>
                        <a:t>Ash insoluble in dil.HCl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(shall not exceed)</a:t>
                      </a:r>
                      <a:endParaRPr lang="en-US" dirty="0" smtClean="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2.5%  by</a:t>
                      </a:r>
                      <a:r>
                        <a:rPr lang="en-US" baseline="0" dirty="0" smtClean="0"/>
                        <a:t> weight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8% by</a:t>
                      </a:r>
                      <a:r>
                        <a:rPr lang="en-US" baseline="0" dirty="0" smtClean="0"/>
                        <a:t> weight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Alcoholic</a:t>
                      </a:r>
                      <a:r>
                        <a:rPr lang="en-US" baseline="0" dirty="0" smtClean="0"/>
                        <a:t> extract(with 90% alcohol) (USP method) (shall not be less than)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50%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Starch</a:t>
                      </a:r>
                    </a:p>
                    <a:p>
                      <a:r>
                        <a:rPr lang="en-US" dirty="0" smtClean="0"/>
                        <a:t>(shall not exceed)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 by weight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by weight</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Footer Placeholder 11"/>
          <p:cNvSpPr>
            <a:spLocks noGrp="1"/>
          </p:cNvSpPr>
          <p:nvPr>
            <p:ph type="ftr" sz="quarter" idx="11"/>
          </p:nvPr>
        </p:nvSpPr>
        <p:spPr>
          <a:xfrm>
            <a:off x="3048000" y="6492875"/>
            <a:ext cx="2895600" cy="365125"/>
          </a:xfrm>
        </p:spPr>
        <p:txBody>
          <a:bodyPr/>
          <a:lstStyle/>
          <a:p>
            <a:r>
              <a:rPr lang="en-US" dirty="0" smtClean="0"/>
              <a:t>Food Standards – </a:t>
            </a:r>
            <a:r>
              <a:rPr lang="en-US" dirty="0" err="1" smtClean="0"/>
              <a:t>Mrs.R.Sakthi</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t2.gstatic.com/images?q=tbn:ANd9GcQQ-Hg8-vlpjDR7XkfZ-1wL3kPiB3bU-DkndOSy-lFT0qeSmT5wbw"/>
          <p:cNvPicPr/>
          <p:nvPr/>
        </p:nvPicPr>
        <p:blipFill>
          <a:blip r:embed="rId2"/>
          <a:srcRect/>
          <a:stretch>
            <a:fillRect/>
          </a:stretch>
        </p:blipFill>
        <p:spPr bwMode="auto">
          <a:xfrm>
            <a:off x="533400" y="990600"/>
            <a:ext cx="1300162" cy="1066800"/>
          </a:xfrm>
          <a:prstGeom prst="rect">
            <a:avLst/>
          </a:prstGeom>
          <a:noFill/>
          <a:ln w="9525">
            <a:noFill/>
            <a:miter lim="800000"/>
            <a:headEnd/>
            <a:tailEnd/>
          </a:ln>
        </p:spPr>
      </p:pic>
      <p:pic>
        <p:nvPicPr>
          <p:cNvPr id="4" name="Picture 3" descr="http://2.imimg.com/data2/OS/MH/MY-2765047/suruchi-compounded-asafoetida-250x250.jpg"/>
          <p:cNvPicPr/>
          <p:nvPr/>
        </p:nvPicPr>
        <p:blipFill>
          <a:blip r:embed="rId3"/>
          <a:srcRect/>
          <a:stretch>
            <a:fillRect/>
          </a:stretch>
        </p:blipFill>
        <p:spPr bwMode="auto">
          <a:xfrm>
            <a:off x="4191000" y="685800"/>
            <a:ext cx="1724025" cy="1495425"/>
          </a:xfrm>
          <a:prstGeom prst="rect">
            <a:avLst/>
          </a:prstGeom>
          <a:noFill/>
          <a:ln w="9525">
            <a:noFill/>
            <a:miter lim="800000"/>
            <a:headEnd/>
            <a:tailEnd/>
          </a:ln>
        </p:spPr>
      </p:pic>
      <p:sp>
        <p:nvSpPr>
          <p:cNvPr id="6" name="Rectangle 5"/>
          <p:cNvSpPr/>
          <p:nvPr/>
        </p:nvSpPr>
        <p:spPr>
          <a:xfrm>
            <a:off x="1905000" y="1828800"/>
            <a:ext cx="1579278" cy="369332"/>
          </a:xfrm>
          <a:prstGeom prst="rect">
            <a:avLst/>
          </a:prstGeom>
        </p:spPr>
        <p:txBody>
          <a:bodyPr wrap="none">
            <a:spAutoFit/>
          </a:bodyPr>
          <a:lstStyle/>
          <a:p>
            <a:r>
              <a:rPr lang="en-US" b="1" dirty="0" err="1" smtClean="0"/>
              <a:t>Bandhani</a:t>
            </a:r>
            <a:r>
              <a:rPr lang="en-US" b="1" dirty="0" smtClean="0"/>
              <a:t> </a:t>
            </a:r>
            <a:r>
              <a:rPr lang="en-US" b="1" dirty="0" err="1" smtClean="0"/>
              <a:t>Hing</a:t>
            </a:r>
            <a:endParaRPr lang="en-US" dirty="0"/>
          </a:p>
        </p:txBody>
      </p:sp>
      <p:sp>
        <p:nvSpPr>
          <p:cNvPr id="8" name="Rectangle 7"/>
          <p:cNvSpPr/>
          <p:nvPr/>
        </p:nvSpPr>
        <p:spPr>
          <a:xfrm>
            <a:off x="6096000" y="1371600"/>
            <a:ext cx="1526380" cy="646331"/>
          </a:xfrm>
          <a:prstGeom prst="rect">
            <a:avLst/>
          </a:prstGeom>
        </p:spPr>
        <p:txBody>
          <a:bodyPr wrap="none">
            <a:spAutoFit/>
          </a:bodyPr>
          <a:lstStyle/>
          <a:p>
            <a:r>
              <a:rPr lang="en-US" b="1" dirty="0" smtClean="0"/>
              <a:t>Compounded </a:t>
            </a:r>
          </a:p>
          <a:p>
            <a:r>
              <a:rPr lang="en-US" b="1" dirty="0" smtClean="0"/>
              <a:t>asafoetida </a:t>
            </a:r>
            <a:endParaRPr lang="en-US" b="1" dirty="0"/>
          </a:p>
        </p:txBody>
      </p:sp>
      <p:sp>
        <p:nvSpPr>
          <p:cNvPr id="9" name="TextBox 8"/>
          <p:cNvSpPr txBox="1"/>
          <p:nvPr/>
        </p:nvSpPr>
        <p:spPr>
          <a:xfrm>
            <a:off x="1143000" y="228600"/>
            <a:ext cx="6781800" cy="369332"/>
          </a:xfrm>
          <a:prstGeom prst="rect">
            <a:avLst/>
          </a:prstGeom>
          <a:noFill/>
        </p:spPr>
        <p:txBody>
          <a:bodyPr wrap="square" rtlCol="0">
            <a:spAutoFit/>
          </a:bodyPr>
          <a:lstStyle/>
          <a:p>
            <a:r>
              <a:rPr lang="en-US" dirty="0" smtClean="0"/>
              <a:t>          </a:t>
            </a:r>
            <a:r>
              <a:rPr lang="en-US" b="1" dirty="0" smtClean="0"/>
              <a:t>COMPOUNDED ASAFOETIDA OR BANDHANI HING</a:t>
            </a:r>
            <a:endParaRPr lang="en-US" b="1" dirty="0"/>
          </a:p>
        </p:txBody>
      </p:sp>
      <p:sp>
        <p:nvSpPr>
          <p:cNvPr id="10" name="TextBox 9"/>
          <p:cNvSpPr txBox="1"/>
          <p:nvPr/>
        </p:nvSpPr>
        <p:spPr>
          <a:xfrm>
            <a:off x="0" y="2667000"/>
            <a:ext cx="9144000" cy="3785652"/>
          </a:xfrm>
          <a:prstGeom prst="rect">
            <a:avLst/>
          </a:prstGeom>
          <a:noFill/>
        </p:spPr>
        <p:txBody>
          <a:bodyPr wrap="square" rtlCol="0">
            <a:spAutoFit/>
          </a:bodyPr>
          <a:lstStyle/>
          <a:p>
            <a:r>
              <a:rPr lang="en-US" sz="2000" dirty="0" smtClean="0"/>
              <a:t>Composed of one or more varieties of asafoetida and gum arabic, </a:t>
            </a:r>
            <a:r>
              <a:rPr lang="en-US" sz="2000" dirty="0" err="1" smtClean="0"/>
              <a:t>atta</a:t>
            </a:r>
            <a:r>
              <a:rPr lang="en-US" sz="2000" dirty="0" smtClean="0"/>
              <a:t> or rice flour or both.</a:t>
            </a:r>
          </a:p>
          <a:p>
            <a:r>
              <a:rPr lang="en-US" sz="2000" dirty="0" smtClean="0"/>
              <a:t>It shall not contain</a:t>
            </a:r>
          </a:p>
          <a:p>
            <a:pPr>
              <a:buFont typeface="Wingdings" pitchFamily="2" charset="2"/>
              <a:buChar char="Ø"/>
            </a:pPr>
            <a:r>
              <a:rPr lang="en-US" sz="2000" dirty="0" smtClean="0"/>
              <a:t>Colophony resin</a:t>
            </a:r>
          </a:p>
          <a:p>
            <a:pPr>
              <a:buFont typeface="Wingdings" pitchFamily="2" charset="2"/>
              <a:buChar char="Ø"/>
            </a:pPr>
            <a:r>
              <a:rPr lang="en-US" sz="2000" dirty="0" smtClean="0"/>
              <a:t>Galbonum resin</a:t>
            </a:r>
          </a:p>
          <a:p>
            <a:pPr>
              <a:buFont typeface="Wingdings" pitchFamily="2" charset="2"/>
              <a:buChar char="Ø"/>
            </a:pPr>
            <a:r>
              <a:rPr lang="en-US" sz="2000" dirty="0" smtClean="0"/>
              <a:t>Ammonia cum – resin</a:t>
            </a:r>
          </a:p>
          <a:p>
            <a:pPr>
              <a:buFont typeface="Wingdings" pitchFamily="2" charset="2"/>
              <a:buChar char="Ø"/>
            </a:pPr>
            <a:r>
              <a:rPr lang="en-US" sz="2000" dirty="0" smtClean="0"/>
              <a:t>Any other foreign resin</a:t>
            </a:r>
          </a:p>
          <a:p>
            <a:pPr>
              <a:buFont typeface="Wingdings" pitchFamily="2" charset="2"/>
              <a:buChar char="Ø"/>
            </a:pPr>
            <a:r>
              <a:rPr lang="en-US" sz="2000" dirty="0" smtClean="0"/>
              <a:t>Coal – tar dyes</a:t>
            </a:r>
          </a:p>
          <a:p>
            <a:pPr>
              <a:buFont typeface="Wingdings" pitchFamily="2" charset="2"/>
              <a:buChar char="Ø"/>
            </a:pPr>
            <a:r>
              <a:rPr lang="en-US" sz="2000" dirty="0" smtClean="0"/>
              <a:t>Mineral pigment</a:t>
            </a:r>
          </a:p>
          <a:p>
            <a:pPr>
              <a:buFont typeface="Wingdings" pitchFamily="2" charset="2"/>
              <a:buChar char="Ø"/>
            </a:pPr>
            <a:r>
              <a:rPr lang="en-US" sz="2000" dirty="0" smtClean="0"/>
              <a:t>More than 10% total ash content</a:t>
            </a:r>
          </a:p>
          <a:p>
            <a:pPr>
              <a:buFont typeface="Wingdings" pitchFamily="2" charset="2"/>
              <a:buChar char="Ø"/>
            </a:pPr>
            <a:r>
              <a:rPr lang="en-US" sz="2000" dirty="0" smtClean="0"/>
              <a:t>More than 1.5% ash insoluble in dil.HCl</a:t>
            </a:r>
          </a:p>
          <a:p>
            <a:pPr>
              <a:buFont typeface="Wingdings" pitchFamily="2" charset="2"/>
              <a:buChar char="Ø"/>
            </a:pPr>
            <a:r>
              <a:rPr lang="en-US" sz="2000" dirty="0" smtClean="0"/>
              <a:t>Less than 5% alcoholic extract (USP method)</a:t>
            </a:r>
            <a:endParaRPr lang="en-US" sz="2000" dirty="0"/>
          </a:p>
        </p:txBody>
      </p:sp>
      <p:sp>
        <p:nvSpPr>
          <p:cNvPr id="11" name="Footer Placeholder 10"/>
          <p:cNvSpPr>
            <a:spLocks noGrp="1"/>
          </p:cNvSpPr>
          <p:nvPr>
            <p:ph type="ftr" sz="quarter" idx="11"/>
          </p:nvPr>
        </p:nvSpPr>
        <p:spPr/>
        <p:txBody>
          <a:bodyPr/>
          <a:lstStyle/>
          <a:p>
            <a:r>
              <a:rPr lang="en-US" smtClean="0"/>
              <a:t>Food Standards – Mrs.R.Sakthi</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228600"/>
            <a:ext cx="4876800" cy="369332"/>
          </a:xfrm>
          <a:prstGeom prst="rect">
            <a:avLst/>
          </a:prstGeom>
          <a:noFill/>
        </p:spPr>
        <p:txBody>
          <a:bodyPr wrap="square" rtlCol="0">
            <a:spAutoFit/>
          </a:bodyPr>
          <a:lstStyle/>
          <a:p>
            <a:r>
              <a:rPr lang="en-US" b="1" dirty="0" smtClean="0"/>
              <a:t>		TURMERIC (HALDI)</a:t>
            </a:r>
            <a:endParaRPr lang="en-US" b="1" dirty="0"/>
          </a:p>
        </p:txBody>
      </p:sp>
      <p:pic>
        <p:nvPicPr>
          <p:cNvPr id="3" name="Picture 2" descr="http://t3.gstatic.com/images?q=tbn:ANd9GcTQuuYxE0RtyBKCmRy3nZaUZZI41UIbuCfUPwsSGgrpZ-Gky_qOaw"/>
          <p:cNvPicPr/>
          <p:nvPr/>
        </p:nvPicPr>
        <p:blipFill>
          <a:blip r:embed="rId2"/>
          <a:srcRect/>
          <a:stretch>
            <a:fillRect/>
          </a:stretch>
        </p:blipFill>
        <p:spPr bwMode="auto">
          <a:xfrm>
            <a:off x="457201" y="762001"/>
            <a:ext cx="1600200" cy="1524000"/>
          </a:xfrm>
          <a:prstGeom prst="rect">
            <a:avLst/>
          </a:prstGeom>
          <a:noFill/>
          <a:ln w="9525">
            <a:noFill/>
            <a:miter lim="800000"/>
            <a:headEnd/>
            <a:tailEnd/>
          </a:ln>
        </p:spPr>
      </p:pic>
      <p:sp>
        <p:nvSpPr>
          <p:cNvPr id="4" name="Rectangle 3"/>
          <p:cNvSpPr/>
          <p:nvPr/>
        </p:nvSpPr>
        <p:spPr>
          <a:xfrm>
            <a:off x="457200" y="2362200"/>
            <a:ext cx="1594154" cy="369332"/>
          </a:xfrm>
          <a:prstGeom prst="rect">
            <a:avLst/>
          </a:prstGeom>
        </p:spPr>
        <p:txBody>
          <a:bodyPr wrap="none">
            <a:spAutoFit/>
          </a:bodyPr>
          <a:lstStyle/>
          <a:p>
            <a:r>
              <a:rPr lang="en-US" b="1" dirty="0" smtClean="0"/>
              <a:t>Curcuma</a:t>
            </a:r>
            <a:r>
              <a:rPr lang="en-US" dirty="0" smtClean="0"/>
              <a:t> </a:t>
            </a:r>
            <a:r>
              <a:rPr lang="en-US" dirty="0" err="1" smtClean="0"/>
              <a:t>longa</a:t>
            </a:r>
            <a:endParaRPr lang="en-US" dirty="0"/>
          </a:p>
        </p:txBody>
      </p:sp>
      <p:pic>
        <p:nvPicPr>
          <p:cNvPr id="5" name="Picture 4" descr="http://t1.gstatic.com/images?q=tbn:ANd9GcRpLlgqMPk17tErQVbRVG0alRpTcr_eTmU-S0-PbZ_XkSDFq8WTCg"/>
          <p:cNvPicPr/>
          <p:nvPr/>
        </p:nvPicPr>
        <p:blipFill>
          <a:blip r:embed="rId3"/>
          <a:srcRect/>
          <a:stretch>
            <a:fillRect/>
          </a:stretch>
        </p:blipFill>
        <p:spPr bwMode="auto">
          <a:xfrm>
            <a:off x="2362200" y="838200"/>
            <a:ext cx="1981200" cy="1447800"/>
          </a:xfrm>
          <a:prstGeom prst="rect">
            <a:avLst/>
          </a:prstGeom>
          <a:noFill/>
          <a:ln w="9525">
            <a:noFill/>
            <a:miter lim="800000"/>
            <a:headEnd/>
            <a:tailEnd/>
          </a:ln>
        </p:spPr>
      </p:pic>
      <p:sp>
        <p:nvSpPr>
          <p:cNvPr id="7169" name="Rectangle 1"/>
          <p:cNvSpPr>
            <a:spLocks noChangeArrowheads="1"/>
          </p:cNvSpPr>
          <p:nvPr/>
        </p:nvSpPr>
        <p:spPr bwMode="auto">
          <a:xfrm>
            <a:off x="2514600" y="2438400"/>
            <a:ext cx="14478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Turmeric</a:t>
            </a:r>
            <a:endParaRPr kumimoji="0" lang="en-US" sz="1600" b="1" i="0" u="none" strike="noStrike" cap="none" normalizeH="0" baseline="0" dirty="0" smtClean="0">
              <a:ln>
                <a:noFill/>
              </a:ln>
              <a:solidFill>
                <a:schemeClr val="tx1"/>
              </a:solidFill>
              <a:effectLst/>
              <a:latin typeface="Arial" pitchFamily="34" charset="0"/>
            </a:endParaRPr>
          </a:p>
        </p:txBody>
      </p:sp>
      <p:sp>
        <p:nvSpPr>
          <p:cNvPr id="7" name="TextBox 6"/>
          <p:cNvSpPr txBox="1"/>
          <p:nvPr/>
        </p:nvSpPr>
        <p:spPr>
          <a:xfrm>
            <a:off x="4648200" y="838200"/>
            <a:ext cx="4267200" cy="1477328"/>
          </a:xfrm>
          <a:prstGeom prst="rect">
            <a:avLst/>
          </a:prstGeom>
          <a:noFill/>
        </p:spPr>
        <p:txBody>
          <a:bodyPr wrap="square" rtlCol="0">
            <a:spAutoFit/>
          </a:bodyPr>
          <a:lstStyle/>
          <a:p>
            <a:r>
              <a:rPr lang="en-US" dirty="0" smtClean="0"/>
              <a:t>Dried rhizome or bulbous roots of this plant</a:t>
            </a:r>
          </a:p>
          <a:p>
            <a:r>
              <a:rPr lang="en-US" dirty="0" smtClean="0"/>
              <a:t>Shall be free from lead chromate .</a:t>
            </a:r>
          </a:p>
          <a:p>
            <a:r>
              <a:rPr lang="en-US" dirty="0" smtClean="0"/>
              <a:t>No other artificial colouring matter.</a:t>
            </a:r>
          </a:p>
          <a:p>
            <a:r>
              <a:rPr lang="en-US" dirty="0" smtClean="0"/>
              <a:t>Proportion of </a:t>
            </a:r>
            <a:r>
              <a:rPr lang="en-US" dirty="0" err="1" smtClean="0"/>
              <a:t>extraneos</a:t>
            </a:r>
            <a:r>
              <a:rPr lang="en-US" dirty="0" smtClean="0"/>
              <a:t> matter – shall not exceed 2% by weight.</a:t>
            </a:r>
            <a:endParaRPr lang="en-US" dirty="0"/>
          </a:p>
        </p:txBody>
      </p:sp>
      <p:pic>
        <p:nvPicPr>
          <p:cNvPr id="8" name="Picture 7" descr="http://t2.gstatic.com/images?q=tbn:ANd9GcQIqUpY2o5Z9Y8EmQrQ3dfAd4klvxRrXyQYKv3QlICTwqnhd5dcn07lFfMLPg"/>
          <p:cNvPicPr/>
          <p:nvPr/>
        </p:nvPicPr>
        <p:blipFill>
          <a:blip r:embed="rId4"/>
          <a:srcRect/>
          <a:stretch>
            <a:fillRect/>
          </a:stretch>
        </p:blipFill>
        <p:spPr bwMode="auto">
          <a:xfrm>
            <a:off x="457200" y="2819400"/>
            <a:ext cx="1452563" cy="1452563"/>
          </a:xfrm>
          <a:prstGeom prst="rect">
            <a:avLst/>
          </a:prstGeom>
          <a:noFill/>
          <a:ln w="9525">
            <a:noFill/>
            <a:miter lim="800000"/>
            <a:headEnd/>
            <a:tailEnd/>
          </a:ln>
        </p:spPr>
      </p:pic>
      <p:sp>
        <p:nvSpPr>
          <p:cNvPr id="7170" name="Rectangle 2"/>
          <p:cNvSpPr>
            <a:spLocks noChangeArrowheads="1"/>
          </p:cNvSpPr>
          <p:nvPr/>
        </p:nvSpPr>
        <p:spPr bwMode="auto">
          <a:xfrm>
            <a:off x="1981200" y="3124200"/>
            <a:ext cx="14478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Turmeric Powder</a:t>
            </a:r>
            <a:endParaRPr kumimoji="0" lang="en-US" sz="1600" b="1" i="0" u="none" strike="noStrike" cap="none" normalizeH="0" baseline="0" dirty="0" smtClean="0">
              <a:ln>
                <a:noFill/>
              </a:ln>
              <a:solidFill>
                <a:schemeClr val="tx1"/>
              </a:solidFill>
              <a:effectLst/>
              <a:latin typeface="Arial" pitchFamily="34" charset="0"/>
            </a:endParaRPr>
          </a:p>
        </p:txBody>
      </p:sp>
      <p:sp>
        <p:nvSpPr>
          <p:cNvPr id="10" name="TextBox 9"/>
          <p:cNvSpPr txBox="1"/>
          <p:nvPr/>
        </p:nvSpPr>
        <p:spPr>
          <a:xfrm>
            <a:off x="3352800" y="2895600"/>
            <a:ext cx="5105400" cy="923330"/>
          </a:xfrm>
          <a:prstGeom prst="rect">
            <a:avLst/>
          </a:prstGeom>
          <a:noFill/>
        </p:spPr>
        <p:txBody>
          <a:bodyPr wrap="square" rtlCol="0">
            <a:spAutoFit/>
          </a:bodyPr>
          <a:lstStyle/>
          <a:p>
            <a:r>
              <a:rPr lang="en-US" dirty="0" smtClean="0"/>
              <a:t>Powder obtained by grinding the dried rhizomes or bulbous roots. </a:t>
            </a:r>
          </a:p>
          <a:p>
            <a:r>
              <a:rPr lang="en-US" dirty="0" smtClean="0"/>
              <a:t>Free from artificial colouring matter.</a:t>
            </a:r>
            <a:endParaRPr lang="en-US" dirty="0"/>
          </a:p>
        </p:txBody>
      </p:sp>
      <p:sp>
        <p:nvSpPr>
          <p:cNvPr id="11" name="TextBox 10"/>
          <p:cNvSpPr txBox="1"/>
          <p:nvPr/>
        </p:nvSpPr>
        <p:spPr>
          <a:xfrm>
            <a:off x="0" y="4419600"/>
            <a:ext cx="9144000" cy="1908215"/>
          </a:xfrm>
          <a:prstGeom prst="rect">
            <a:avLst/>
          </a:prstGeom>
          <a:noFill/>
        </p:spPr>
        <p:txBody>
          <a:bodyPr wrap="square" rtlCol="0">
            <a:spAutoFit/>
          </a:bodyPr>
          <a:lstStyle/>
          <a:p>
            <a:r>
              <a:rPr lang="en-US" b="1" dirty="0" smtClean="0"/>
              <a:t>SPECIFICATIONS FOR TURMERIC POWDER</a:t>
            </a:r>
          </a:p>
          <a:p>
            <a:pPr>
              <a:buFont typeface="Wingdings" pitchFamily="2" charset="2"/>
              <a:buChar char="ü"/>
            </a:pPr>
            <a:r>
              <a:rPr lang="en-US" sz="2000" dirty="0" smtClean="0"/>
              <a:t>Moisture – not more than 13% by weight.</a:t>
            </a:r>
          </a:p>
          <a:p>
            <a:pPr>
              <a:buFont typeface="Wingdings" pitchFamily="2" charset="2"/>
              <a:buChar char="ü"/>
            </a:pPr>
            <a:r>
              <a:rPr lang="en-US" sz="2000" dirty="0" smtClean="0"/>
              <a:t>Total ash – not more than 9% by weight.</a:t>
            </a:r>
          </a:p>
          <a:p>
            <a:pPr>
              <a:buFont typeface="Wingdings" pitchFamily="2" charset="2"/>
              <a:buChar char="ü"/>
            </a:pPr>
            <a:r>
              <a:rPr lang="en-US" sz="2000" dirty="0" smtClean="0"/>
              <a:t>Ash insoluble in dilute </a:t>
            </a:r>
            <a:r>
              <a:rPr lang="en-US" sz="2000" dirty="0" err="1" smtClean="0"/>
              <a:t>HCl</a:t>
            </a:r>
            <a:r>
              <a:rPr lang="en-US" sz="2000" dirty="0" smtClean="0"/>
              <a:t> – not more than 1.5% by weight.</a:t>
            </a:r>
          </a:p>
          <a:p>
            <a:pPr>
              <a:buFont typeface="Wingdings" pitchFamily="2" charset="2"/>
              <a:buChar char="ü"/>
            </a:pPr>
            <a:r>
              <a:rPr lang="en-US" sz="2000" dirty="0" smtClean="0"/>
              <a:t>Test for lead chromate – Negative.</a:t>
            </a:r>
          </a:p>
          <a:p>
            <a:pPr>
              <a:buFont typeface="Wingdings" pitchFamily="2" charset="2"/>
              <a:buChar char="ü"/>
            </a:pPr>
            <a:r>
              <a:rPr lang="en-US" sz="2000" dirty="0" smtClean="0"/>
              <a:t>Total starch – not more than 60% by weight.</a:t>
            </a:r>
            <a:endParaRPr lang="en-US" sz="2000" dirty="0"/>
          </a:p>
        </p:txBody>
      </p:sp>
      <p:sp>
        <p:nvSpPr>
          <p:cNvPr id="12" name="Footer Placeholder 11"/>
          <p:cNvSpPr>
            <a:spLocks noGrp="1"/>
          </p:cNvSpPr>
          <p:nvPr>
            <p:ph type="ftr" sz="quarter" idx="11"/>
          </p:nvPr>
        </p:nvSpPr>
        <p:spPr/>
        <p:txBody>
          <a:bodyPr/>
          <a:lstStyle/>
          <a:p>
            <a:r>
              <a:rPr lang="en-US" smtClean="0"/>
              <a:t>Food Standards – Mrs.R.Sakthi</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t2.gstatic.com/images?q=tbn:ANd9GcQyS4KWe7p3mkX-ORI6sxCOMcp4Z3zAH6ujuqqH9Gm7UVsWQj52wg"/>
          <p:cNvPicPr/>
          <p:nvPr/>
        </p:nvPicPr>
        <p:blipFill>
          <a:blip r:embed="rId2"/>
          <a:srcRect/>
          <a:stretch>
            <a:fillRect/>
          </a:stretch>
        </p:blipFill>
        <p:spPr bwMode="auto">
          <a:xfrm>
            <a:off x="152400" y="990600"/>
            <a:ext cx="2209800" cy="1828800"/>
          </a:xfrm>
          <a:prstGeom prst="rect">
            <a:avLst/>
          </a:prstGeom>
          <a:noFill/>
          <a:ln w="9525">
            <a:noFill/>
            <a:miter lim="800000"/>
            <a:headEnd/>
            <a:tailEnd/>
          </a:ln>
        </p:spPr>
      </p:pic>
      <p:sp>
        <p:nvSpPr>
          <p:cNvPr id="3" name="TextBox 2"/>
          <p:cNvSpPr txBox="1"/>
          <p:nvPr/>
        </p:nvSpPr>
        <p:spPr>
          <a:xfrm>
            <a:off x="2971800" y="304800"/>
            <a:ext cx="2362200" cy="369332"/>
          </a:xfrm>
          <a:prstGeom prst="rect">
            <a:avLst/>
          </a:prstGeom>
          <a:noFill/>
        </p:spPr>
        <p:txBody>
          <a:bodyPr wrap="square" rtlCol="0">
            <a:spAutoFit/>
          </a:bodyPr>
          <a:lstStyle/>
          <a:p>
            <a:r>
              <a:rPr lang="en-US" b="1" dirty="0" smtClean="0"/>
              <a:t>CURRY POWDER</a:t>
            </a:r>
            <a:endParaRPr lang="en-US" b="1" dirty="0"/>
          </a:p>
        </p:txBody>
      </p:sp>
      <p:sp>
        <p:nvSpPr>
          <p:cNvPr id="6145" name="Rectangle 1"/>
          <p:cNvSpPr>
            <a:spLocks noChangeArrowheads="1"/>
          </p:cNvSpPr>
          <p:nvPr/>
        </p:nvSpPr>
        <p:spPr bwMode="auto">
          <a:xfrm>
            <a:off x="457200" y="685800"/>
            <a:ext cx="1905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Curry powder</a:t>
            </a:r>
            <a:endParaRPr kumimoji="0" lang="en-US" sz="1600" b="0" i="0" u="none" strike="noStrike" cap="none" normalizeH="0" baseline="0" dirty="0" smtClean="0">
              <a:ln>
                <a:noFill/>
              </a:ln>
              <a:solidFill>
                <a:schemeClr val="tx1"/>
              </a:solidFill>
              <a:effectLst/>
              <a:latin typeface="Arial" pitchFamily="34" charset="0"/>
            </a:endParaRPr>
          </a:p>
        </p:txBody>
      </p:sp>
      <p:sp>
        <p:nvSpPr>
          <p:cNvPr id="5" name="TextBox 4"/>
          <p:cNvSpPr txBox="1"/>
          <p:nvPr/>
        </p:nvSpPr>
        <p:spPr>
          <a:xfrm>
            <a:off x="2438400" y="685801"/>
            <a:ext cx="6705600" cy="2585323"/>
          </a:xfrm>
          <a:prstGeom prst="rect">
            <a:avLst/>
          </a:prstGeom>
          <a:noFill/>
        </p:spPr>
        <p:txBody>
          <a:bodyPr wrap="square" rtlCol="0">
            <a:spAutoFit/>
          </a:bodyPr>
          <a:lstStyle/>
          <a:p>
            <a:pPr>
              <a:buFont typeface="Wingdings" pitchFamily="2" charset="2"/>
              <a:buChar char="q"/>
            </a:pPr>
            <a:r>
              <a:rPr lang="en-US" dirty="0" smtClean="0"/>
              <a:t>Powder obtained from grinding clean, dried and sound apices of aromatic herbs and seeds such as black pepper, cinnamon, cloves, coriander, cardamom, chillier, cumin seeds fenugreek, garlic, ginger, mustard, poppy seeds, turmeric, mace, nutmeg, curry leaves,  white pepper, saffron and aniseeds.</a:t>
            </a:r>
          </a:p>
          <a:p>
            <a:pPr>
              <a:buFont typeface="Wingdings" pitchFamily="2" charset="2"/>
              <a:buChar char="q"/>
            </a:pPr>
            <a:r>
              <a:rPr lang="en-US" dirty="0" smtClean="0"/>
              <a:t>Contain added starch and edible common salt.</a:t>
            </a:r>
          </a:p>
          <a:p>
            <a:pPr>
              <a:buFont typeface="Wingdings" pitchFamily="2" charset="2"/>
              <a:buChar char="q"/>
            </a:pPr>
            <a:r>
              <a:rPr lang="en-US" dirty="0" smtClean="0"/>
              <a:t>Proportion of spices  -   Shall be not less than 58% by weight.</a:t>
            </a:r>
          </a:p>
          <a:p>
            <a:pPr>
              <a:buFont typeface="Wingdings" pitchFamily="2" charset="2"/>
              <a:buChar char="q"/>
            </a:pPr>
            <a:r>
              <a:rPr lang="en-US" dirty="0" smtClean="0"/>
              <a:t>Free from dirt, mould growth and insect infestation.</a:t>
            </a:r>
          </a:p>
          <a:p>
            <a:pPr>
              <a:buFont typeface="Wingdings" pitchFamily="2" charset="2"/>
              <a:buChar char="q"/>
            </a:pPr>
            <a:r>
              <a:rPr lang="en-US" dirty="0" smtClean="0"/>
              <a:t>Shall be free from any added colouring matter and preservatives.</a:t>
            </a:r>
            <a:endParaRPr lang="en-US" dirty="0"/>
          </a:p>
        </p:txBody>
      </p:sp>
      <p:sp>
        <p:nvSpPr>
          <p:cNvPr id="6" name="TextBox 5"/>
          <p:cNvSpPr txBox="1"/>
          <p:nvPr/>
        </p:nvSpPr>
        <p:spPr>
          <a:xfrm>
            <a:off x="228600" y="3505200"/>
            <a:ext cx="8153400" cy="2800767"/>
          </a:xfrm>
          <a:prstGeom prst="rect">
            <a:avLst/>
          </a:prstGeom>
          <a:noFill/>
        </p:spPr>
        <p:txBody>
          <a:bodyPr wrap="square" rtlCol="0">
            <a:spAutoFit/>
          </a:bodyPr>
          <a:lstStyle/>
          <a:p>
            <a:r>
              <a:rPr lang="en-US" b="1" dirty="0" smtClean="0"/>
              <a:t>SPECIFICATIONS</a:t>
            </a:r>
          </a:p>
          <a:p>
            <a:pPr>
              <a:buFont typeface="Wingdings" pitchFamily="2" charset="2"/>
              <a:buChar char="§"/>
            </a:pPr>
            <a:r>
              <a:rPr lang="en-US" sz="2000" dirty="0" smtClean="0"/>
              <a:t>Moisture -  not more than 14%  by weight.</a:t>
            </a:r>
          </a:p>
          <a:p>
            <a:pPr>
              <a:buFont typeface="Wingdings" pitchFamily="2" charset="2"/>
              <a:buChar char="§"/>
            </a:pPr>
            <a:r>
              <a:rPr lang="en-US" sz="2000" dirty="0" smtClean="0"/>
              <a:t>Volatile oil – not less than 0.25% on dry basis.</a:t>
            </a:r>
          </a:p>
          <a:p>
            <a:pPr>
              <a:buFont typeface="Wingdings" pitchFamily="2" charset="2"/>
              <a:buChar char="§"/>
            </a:pPr>
            <a:r>
              <a:rPr lang="en-US" sz="2000" dirty="0" smtClean="0"/>
              <a:t>Non – volatile ether extract – not less than 7.5%  by weight on dry basis.</a:t>
            </a:r>
          </a:p>
          <a:p>
            <a:pPr>
              <a:buFont typeface="Wingdings" pitchFamily="2" charset="2"/>
              <a:buChar char="§"/>
            </a:pPr>
            <a:r>
              <a:rPr lang="en-US" sz="2000" dirty="0" smtClean="0"/>
              <a:t>Edible common salt – not more than 5% by dry weight on dry basis.</a:t>
            </a:r>
          </a:p>
          <a:p>
            <a:pPr>
              <a:buFont typeface="Wingdings" pitchFamily="2" charset="2"/>
              <a:buChar char="§"/>
            </a:pPr>
            <a:r>
              <a:rPr lang="en-US" sz="2000" dirty="0" smtClean="0"/>
              <a:t>Ash insoluble in dil.HCl – not more than 2% by weight on dry basis.</a:t>
            </a:r>
          </a:p>
          <a:p>
            <a:pPr>
              <a:buFont typeface="Wingdings" pitchFamily="2" charset="2"/>
              <a:buChar char="§"/>
            </a:pPr>
            <a:r>
              <a:rPr lang="en-US" sz="2000" dirty="0" smtClean="0"/>
              <a:t>Crude fibre – Not more than 15% by weight on dry basis.</a:t>
            </a:r>
          </a:p>
          <a:p>
            <a:pPr>
              <a:buFont typeface="Wingdings" pitchFamily="2" charset="2"/>
              <a:buChar char="§"/>
            </a:pPr>
            <a:r>
              <a:rPr lang="en-US" sz="2000" dirty="0" smtClean="0"/>
              <a:t>Lead – Not more than 10 ppm on dry basis.</a:t>
            </a:r>
          </a:p>
          <a:p>
            <a:pPr>
              <a:buFont typeface="Wingdings" pitchFamily="2" charset="2"/>
              <a:buChar char="§"/>
            </a:pPr>
            <a:endParaRPr lang="en-US" dirty="0"/>
          </a:p>
        </p:txBody>
      </p:sp>
      <p:sp>
        <p:nvSpPr>
          <p:cNvPr id="7" name="Footer Placeholder 6"/>
          <p:cNvSpPr>
            <a:spLocks noGrp="1"/>
          </p:cNvSpPr>
          <p:nvPr>
            <p:ph type="ftr" sz="quarter" idx="11"/>
          </p:nvPr>
        </p:nvSpPr>
        <p:spPr/>
        <p:txBody>
          <a:bodyPr/>
          <a:lstStyle/>
          <a:p>
            <a:r>
              <a:rPr lang="en-US" smtClean="0"/>
              <a:t>Food Standards – Mrs.R.Sakthi</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TotalTime>
  <Words>3327</Words>
  <Application>Microsoft Office PowerPoint</Application>
  <PresentationFormat>On-screen Show (4:3)</PresentationFormat>
  <Paragraphs>555</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NUTRITION</cp:lastModifiedBy>
  <cp:revision>323</cp:revision>
  <dcterms:created xsi:type="dcterms:W3CDTF">2006-08-16T00:00:00Z</dcterms:created>
  <dcterms:modified xsi:type="dcterms:W3CDTF">2019-03-27T07:05:06Z</dcterms:modified>
</cp:coreProperties>
</file>