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32" r:id="rId4"/>
    <p:sldMasterId id="2147483768" r:id="rId5"/>
    <p:sldMasterId id="2147483780" r:id="rId6"/>
  </p:sldMasterIdLst>
  <p:sldIdLst>
    <p:sldId id="309" r:id="rId7"/>
    <p:sldId id="266" r:id="rId8"/>
    <p:sldId id="268" r:id="rId9"/>
    <p:sldId id="270" r:id="rId10"/>
    <p:sldId id="257" r:id="rId11"/>
    <p:sldId id="258" r:id="rId12"/>
    <p:sldId id="311" r:id="rId13"/>
    <p:sldId id="269" r:id="rId14"/>
    <p:sldId id="259" r:id="rId15"/>
    <p:sldId id="260" r:id="rId16"/>
    <p:sldId id="261" r:id="rId17"/>
    <p:sldId id="262" r:id="rId18"/>
    <p:sldId id="305" r:id="rId19"/>
    <p:sldId id="307" r:id="rId20"/>
    <p:sldId id="295" r:id="rId21"/>
    <p:sldId id="304" r:id="rId22"/>
    <p:sldId id="298" r:id="rId23"/>
    <p:sldId id="299" r:id="rId24"/>
    <p:sldId id="264" r:id="rId25"/>
    <p:sldId id="313" r:id="rId26"/>
    <p:sldId id="267" r:id="rId27"/>
    <p:sldId id="312" r:id="rId28"/>
    <p:sldId id="308" r:id="rId29"/>
  </p:sldIdLst>
  <p:sldSz cx="9144000" cy="6858000" type="screen4x3"/>
  <p:notesSz cx="6858000" cy="9144000"/>
  <p:custShowLst>
    <p:custShow name="Custom Show 1" id="0">
      <p:sldLst>
        <p:sld r:id="rId11"/>
        <p:sld r:id="rId12"/>
        <p:sld r:id="rId15"/>
        <p:sld r:id="rId16"/>
        <p:sld r:id="rId17"/>
        <p:sld r:id="rId18"/>
        <p:sld r:id="rId25"/>
      </p:sldLst>
    </p:custShow>
    <p:custShow name="Custom Show 2" id="1">
      <p:sldLst>
        <p:sld r:id="rId8"/>
        <p:sld r:id="rId11"/>
        <p:sld r:id="rId12"/>
        <p:sld r:id="rId15"/>
        <p:sld r:id="rId16"/>
        <p:sld r:id="rId17"/>
        <p:sld r:id="rId18"/>
        <p:sld r:id="rId25"/>
        <p:sld r:id="rId27"/>
      </p:sldLst>
    </p:custShow>
    <p:custShow name="Custom Show 3" id="2">
      <p:sldLst>
        <p:sld r:id="rId8"/>
        <p:sld r:id="rId11"/>
        <p:sld r:id="rId12"/>
        <p:sld r:id="rId15"/>
        <p:sld r:id="rId16"/>
        <p:sld r:id="rId17"/>
        <p:sld r:id="rId18"/>
        <p:sld r:id="rId25"/>
        <p:sld r:id="rId2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CC"/>
    <a:srgbClr val="000066"/>
    <a:srgbClr val="A80895"/>
    <a:srgbClr val="CC00CC"/>
    <a:srgbClr val="1DFC0C"/>
    <a:srgbClr val="0000FF"/>
    <a:srgbClr val="3419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9964" autoAdjust="0"/>
  </p:normalViewPr>
  <p:slideViewPr>
    <p:cSldViewPr>
      <p:cViewPr varScale="1">
        <p:scale>
          <a:sx n="73" d="100"/>
          <a:sy n="73" d="100"/>
        </p:scale>
        <p:origin x="-129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383E1C-782C-40E4-BB86-611EC448A4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A42CA38-523B-46BC-91A4-83D6B98B9D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357438"/>
            <a:ext cx="9144000" cy="1000124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000066"/>
                </a:solidFill>
                <a:latin typeface="Georgia" pitchFamily="18" charset="0"/>
              </a:rPr>
              <a:t>“My SRC, My Pride”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23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COMMERCE\Desktop\commerce-logo-2018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3786182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714744" y="3525284"/>
            <a:ext cx="5429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Algerian" pitchFamily="82" charset="0"/>
                <a:cs typeface="Times New Roman" pitchFamily="18" charset="0"/>
              </a:rPr>
              <a:t>PG and Research Department  Of Commerce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6002"/>
            <a:ext cx="7627857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Black" pitchFamily="34" charset="0"/>
              </a:rPr>
              <a:t>DESIGN THE MESSAGE:</a:t>
            </a:r>
          </a:p>
          <a:p>
            <a:endParaRPr lang="en-US" sz="3200" b="1" dirty="0" smtClean="0">
              <a:latin typeface="Arial Black" pitchFamily="34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Arial Black" pitchFamily="34" charset="0"/>
              </a:rPr>
              <a:t>1.MESSAGE CONTENT</a:t>
            </a:r>
          </a:p>
          <a:p>
            <a:endParaRPr lang="en-US" sz="3200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Arial Black" pitchFamily="34" charset="0"/>
              </a:rPr>
              <a:t>2.MESSAGE STRUCTURE:</a:t>
            </a:r>
          </a:p>
          <a:p>
            <a:r>
              <a:rPr lang="en-US" sz="2400" b="1" dirty="0" smtClean="0">
                <a:solidFill>
                  <a:srgbClr val="A80895"/>
                </a:solidFill>
                <a:latin typeface="Arial Black" pitchFamily="34" charset="0"/>
              </a:rPr>
              <a:t>(CONCLUSION, ARGUMENT,PRESENTATION)</a:t>
            </a:r>
          </a:p>
          <a:p>
            <a:endParaRPr lang="en-US" sz="2400" b="1" dirty="0" smtClean="0">
              <a:solidFill>
                <a:srgbClr val="A80895"/>
              </a:solidFill>
              <a:latin typeface="Arial Black" pitchFamily="34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Arial Black" pitchFamily="34" charset="0"/>
              </a:rPr>
              <a:t>3.MESSAGE FORMAT:</a:t>
            </a:r>
          </a:p>
          <a:p>
            <a:r>
              <a:rPr lang="en-US" sz="2400" b="1" dirty="0" smtClean="0">
                <a:solidFill>
                  <a:srgbClr val="A80895"/>
                </a:solidFill>
                <a:latin typeface="Arial Black" pitchFamily="34" charset="0"/>
              </a:rPr>
              <a:t>(PRINT, AUDIO VISUAL, AUDIO)</a:t>
            </a:r>
          </a:p>
          <a:p>
            <a:endParaRPr lang="en-US" sz="3200" b="1" dirty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Arial Black" pitchFamily="34" charset="0"/>
              </a:rPr>
              <a:t>4.MESSAGE SOURCE</a:t>
            </a:r>
          </a:p>
          <a:p>
            <a:endParaRPr lang="en-US" sz="4000" b="1" dirty="0">
              <a:solidFill>
                <a:srgbClr val="00B050"/>
              </a:solidFill>
            </a:endParaRPr>
          </a:p>
          <a:p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6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4643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80895"/>
                </a:solidFill>
                <a:latin typeface="Times New Roman" pitchFamily="18" charset="0"/>
                <a:cs typeface="Times New Roman" pitchFamily="18" charset="0"/>
              </a:rPr>
              <a:t>SELECT THE COMMUNICATION CHANNELS</a:t>
            </a:r>
          </a:p>
          <a:p>
            <a:endParaRPr lang="en-US" sz="2800" b="1" dirty="0">
              <a:solidFill>
                <a:srgbClr val="A80895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b="1" dirty="0" smtClean="0">
                <a:solidFill>
                  <a:srgbClr val="00B0F0"/>
                </a:solidFill>
                <a:latin typeface="Georgia" pitchFamily="18" charset="0"/>
                <a:cs typeface="Arial" pitchFamily="34" charset="0"/>
              </a:rPr>
              <a:t>Personal Communications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(ADVOCATE, EXPERT, SOCIAL)</a:t>
            </a:r>
          </a:p>
          <a:p>
            <a:endParaRPr lang="en-US" sz="2400" b="1" dirty="0">
              <a:solidFill>
                <a:srgbClr val="00B0F0"/>
              </a:solidFill>
              <a:latin typeface="Georgia" pitchFamily="18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 smtClean="0">
                <a:solidFill>
                  <a:srgbClr val="00B050"/>
                </a:solidFill>
                <a:latin typeface="Georgia" pitchFamily="18" charset="0"/>
                <a:cs typeface="Arial" pitchFamily="34" charset="0"/>
              </a:rPr>
              <a:t>Non-personal Communications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(MASS, SELECTIVE, ELECTRONIC, DISPLAY MEDIAS)</a:t>
            </a:r>
            <a:endParaRPr lang="en-US" sz="2000" b="1" dirty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45720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04800"/>
            <a:ext cx="78581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DECIDING  PROMOTION  BUDGET</a:t>
            </a:r>
          </a:p>
          <a:p>
            <a:endParaRPr lang="en-US" sz="2800" b="1" spc="-15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spc="-15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Affordable  Method</a:t>
            </a:r>
          </a:p>
          <a:p>
            <a:pPr>
              <a:buFont typeface="Wingdings" pitchFamily="2" charset="2"/>
              <a:buChar char="Ø"/>
            </a:pPr>
            <a:endParaRPr lang="en-US" sz="2800" b="1" spc="-15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spc="-15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Percentage  Of  Sales  Method</a:t>
            </a:r>
          </a:p>
          <a:p>
            <a:endParaRPr lang="en-US" sz="2800" b="1" spc="-15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spc="-15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Competitive  Method</a:t>
            </a:r>
          </a:p>
          <a:p>
            <a:pPr>
              <a:buFont typeface="Wingdings" pitchFamily="2" charset="2"/>
              <a:buChar char="Ø"/>
            </a:pPr>
            <a:endParaRPr lang="en-US" sz="2800" b="1" spc="-15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spc="-15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Objective  And Task  Method</a:t>
            </a:r>
          </a:p>
          <a:p>
            <a:r>
              <a:rPr lang="en-US" sz="2400" b="1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(Sales  Response  or  Decay)</a:t>
            </a:r>
          </a:p>
          <a:p>
            <a:pPr>
              <a:buFont typeface="Wingdings" pitchFamily="2" charset="2"/>
              <a:buChar char="Ø"/>
            </a:pPr>
            <a:endParaRPr lang="en-US" sz="2400" b="1" spc="-15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spc="-15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Historical  Method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3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7"/>
            <a:ext cx="9144000" cy="754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+mj-lt"/>
              <a:buAutoNum type="arabicPeriod"/>
            </a:pPr>
            <a:r>
              <a:rPr kumimoji="1" lang="en-A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Percentage of sales method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</a:pPr>
            <a:r>
              <a:rPr kumimoji="1" lang="en-A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Company may determine past or anticipated sales and apply a percentage of sales as the promotional budget.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+mj-lt"/>
              <a:buAutoNum type="arabicPeriod"/>
            </a:pPr>
            <a:r>
              <a:rPr kumimoji="1" lang="en-A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Affordable Method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</a:pPr>
            <a:r>
              <a:rPr kumimoji="1" lang="en-A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Company uses all available funds on the promotional campaign .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+mj-lt"/>
              <a:buAutoNum type="arabicPeriod"/>
            </a:pPr>
            <a:r>
              <a:rPr kumimoji="1" lang="en-A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Competitive Parity Method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</a:pPr>
            <a:r>
              <a:rPr kumimoji="1" lang="en-A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Promotional expenditure based on market share of competitors, or actual expenditure if known.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+mj-lt"/>
              <a:buAutoNum type="arabicPeriod"/>
            </a:pPr>
            <a:r>
              <a:rPr kumimoji="1" lang="en-AU" sz="2200" b="1" dirty="0" smtClean="0">
                <a:latin typeface="Times New Roman" pitchFamily="18" charset="0"/>
                <a:cs typeface="Times New Roman" pitchFamily="18" charset="0"/>
              </a:rPr>
              <a:t>Task or Objective Method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Determine what tasks or objectives the promotion must accomplish.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Determine what it will cost to perform the task or meet objective.</a:t>
            </a:r>
          </a:p>
          <a:p>
            <a:pPr marL="742950" lvl="1" indent="-285750">
              <a:spcBef>
                <a:spcPct val="20000"/>
              </a:spcBef>
              <a:buClr>
                <a:srgbClr val="969696"/>
              </a:buClr>
            </a:pPr>
            <a:endParaRPr kumimoji="1" lang="en-A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969696"/>
              </a:buClr>
            </a:pPr>
            <a:endParaRPr kumimoji="1" lang="en-A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642918"/>
            <a:ext cx="8143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80895"/>
                </a:solidFill>
                <a:latin typeface="Times New Roman" pitchFamily="18" charset="0"/>
                <a:cs typeface="Times New Roman" pitchFamily="18" charset="0"/>
              </a:rPr>
              <a:t>DECIDING THE PROMOTION MIX</a:t>
            </a:r>
          </a:p>
          <a:p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Types  and nature of product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Georgia" pitchFamily="18" charset="0"/>
                <a:cs typeface="Arial" pitchFamily="34" charset="0"/>
              </a:rPr>
              <a:t>(Industry And Consumer Product)</a:t>
            </a:r>
          </a:p>
          <a:p>
            <a:endParaRPr lang="en-US" sz="2800" b="1" dirty="0" smtClean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Strategy to be followed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Georgia" pitchFamily="18" charset="0"/>
                <a:cs typeface="Arial" pitchFamily="34" charset="0"/>
              </a:rPr>
              <a:t>(Push And Pull Strategy)</a:t>
            </a:r>
          </a:p>
          <a:p>
            <a:endParaRPr lang="en-US" sz="2800" b="1" dirty="0" smtClean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Buyer Readiness Stage</a:t>
            </a:r>
          </a:p>
          <a:p>
            <a:endParaRPr lang="en-US" sz="2800" b="1" dirty="0" smtClean="0"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Product Life Cycle Stage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Georgia" pitchFamily="18" charset="0"/>
                <a:cs typeface="Arial" pitchFamily="34" charset="0"/>
              </a:rPr>
              <a:t>(Introduction, Growth, Maturity, Decline)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500043"/>
            <a:ext cx="8429684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69696"/>
              </a:buClr>
            </a:pPr>
            <a:r>
              <a:rPr kumimoji="1" lang="en-AU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Nature and Type of the Product</a:t>
            </a:r>
          </a:p>
          <a:p>
            <a:pPr marL="800100" lvl="1" indent="-342900" algn="just">
              <a:lnSpc>
                <a:spcPct val="200000"/>
              </a:lnSpc>
              <a:spcBef>
                <a:spcPct val="20000"/>
              </a:spcBef>
              <a:buClr>
                <a:srgbClr val="969696"/>
              </a:buClr>
              <a:buFont typeface="Wingdings" pitchFamily="2" charset="2"/>
              <a:buChar char="s"/>
            </a:pPr>
            <a:r>
              <a:rPr kumimoji="1" lang="en-AU" sz="2800" dirty="0" smtClean="0">
                <a:solidFill>
                  <a:schemeClr val="tx2"/>
                </a:solidFill>
                <a:latin typeface="Georgia" pitchFamily="18" charset="0"/>
              </a:rPr>
              <a:t>Consumer  or Industrial product.</a:t>
            </a:r>
          </a:p>
          <a:p>
            <a:pPr marL="800100" lvl="1" indent="-342900" algn="just">
              <a:lnSpc>
                <a:spcPct val="200000"/>
              </a:lnSpc>
              <a:spcBef>
                <a:spcPct val="20000"/>
              </a:spcBef>
              <a:buClr>
                <a:srgbClr val="969696"/>
              </a:buClr>
              <a:buFont typeface="Wingdings" pitchFamily="2" charset="2"/>
              <a:buChar char="s"/>
            </a:pPr>
            <a:r>
              <a:rPr kumimoji="1" lang="en-AU" sz="2800" dirty="0" smtClean="0">
                <a:solidFill>
                  <a:schemeClr val="tx2"/>
                </a:solidFill>
                <a:latin typeface="Georgia" pitchFamily="18" charset="0"/>
              </a:rPr>
              <a:t>Unit Value of the Product.</a:t>
            </a:r>
          </a:p>
          <a:p>
            <a:pPr marL="800100" lvl="1" indent="-342900" algn="just">
              <a:lnSpc>
                <a:spcPct val="200000"/>
              </a:lnSpc>
              <a:spcBef>
                <a:spcPct val="20000"/>
              </a:spcBef>
              <a:buClr>
                <a:srgbClr val="969696"/>
              </a:buClr>
              <a:buFont typeface="Wingdings" pitchFamily="2" charset="2"/>
              <a:buChar char="s"/>
            </a:pPr>
            <a:r>
              <a:rPr kumimoji="1" lang="en-AU" sz="2800" dirty="0" smtClean="0">
                <a:solidFill>
                  <a:schemeClr val="tx2"/>
                </a:solidFill>
                <a:latin typeface="Georgia" pitchFamily="18" charset="0"/>
              </a:rPr>
              <a:t>Amount of product customisation.</a:t>
            </a:r>
          </a:p>
          <a:p>
            <a:pPr marL="800100" lvl="1" indent="-342900" algn="just">
              <a:lnSpc>
                <a:spcPct val="200000"/>
              </a:lnSpc>
              <a:spcBef>
                <a:spcPct val="20000"/>
              </a:spcBef>
              <a:buClr>
                <a:srgbClr val="969696"/>
              </a:buClr>
              <a:buFont typeface="Wingdings" pitchFamily="2" charset="2"/>
              <a:buChar char="s"/>
            </a:pPr>
            <a:r>
              <a:rPr kumimoji="1" lang="en-AU" sz="2800" dirty="0" smtClean="0">
                <a:solidFill>
                  <a:schemeClr val="tx2"/>
                </a:solidFill>
                <a:latin typeface="Georgia" pitchFamily="18" charset="0"/>
              </a:rPr>
              <a:t>Amount of pre-sale and post-sale service required.</a:t>
            </a:r>
            <a:endParaRPr kumimoji="1" lang="en-AU" sz="2800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42910" y="285728"/>
            <a:ext cx="75724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kumimoji="1" lang="en-AU" sz="4400" b="1" dirty="0" smtClean="0">
                <a:solidFill>
                  <a:srgbClr val="B2A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AU" sz="4400" b="1" dirty="0" smtClean="0">
                <a:solidFill>
                  <a:srgbClr val="A80895"/>
                </a:solidFill>
                <a:latin typeface="Times New Roman" pitchFamily="18" charset="0"/>
                <a:cs typeface="Times New Roman" pitchFamily="18" charset="0"/>
              </a:rPr>
              <a:t>PUSH </a:t>
            </a:r>
            <a:r>
              <a:rPr kumimoji="1" lang="en-AU" sz="2400" b="1" dirty="0" smtClean="0">
                <a:solidFill>
                  <a:srgbClr val="A80895"/>
                </a:solidFill>
                <a:latin typeface="Arial Black" pitchFamily="34" charset="0"/>
                <a:cs typeface="Times New Roman" pitchFamily="18" charset="0"/>
              </a:rPr>
              <a:t>Vs</a:t>
            </a:r>
            <a:r>
              <a:rPr kumimoji="1" lang="en-AU" sz="4400" b="1" dirty="0" smtClean="0">
                <a:solidFill>
                  <a:srgbClr val="A80895"/>
                </a:solidFill>
                <a:latin typeface="Times New Roman" pitchFamily="18" charset="0"/>
                <a:cs typeface="Times New Roman" pitchFamily="18" charset="0"/>
              </a:rPr>
              <a:t> PULL STRATEGY </a:t>
            </a:r>
            <a:endParaRPr kumimoji="1" lang="en-AU" sz="4400" b="1" dirty="0">
              <a:solidFill>
                <a:srgbClr val="A8089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00034" y="1857364"/>
            <a:ext cx="1406525" cy="695325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Georgia" pitchFamily="18" charset="0"/>
              </a:rPr>
              <a:t>Producer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2928926" y="1857364"/>
            <a:ext cx="1439862" cy="695325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Georgia" pitchFamily="18" charset="0"/>
              </a:rPr>
              <a:t>Wholesaler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286380" y="1857364"/>
            <a:ext cx="1311275" cy="693737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Georgia" pitchFamily="18" charset="0"/>
              </a:rPr>
              <a:t>Retailer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7500958" y="1785926"/>
            <a:ext cx="1296987" cy="695325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Georgia" pitchFamily="18" charset="0"/>
              </a:rPr>
              <a:t>Consumer</a:t>
            </a:r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1928794" y="2000240"/>
            <a:ext cx="1000132" cy="455613"/>
          </a:xfrm>
          <a:prstGeom prst="rightArrow">
            <a:avLst>
              <a:gd name="adj1" fmla="val 75000"/>
              <a:gd name="adj2" fmla="val 75268"/>
            </a:avLst>
          </a:prstGeom>
          <a:solidFill>
            <a:srgbClr val="B2AE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3561" name="AutoShape 12"/>
          <p:cNvSpPr>
            <a:spLocks noChangeArrowheads="1"/>
          </p:cNvSpPr>
          <p:nvPr/>
        </p:nvSpPr>
        <p:spPr bwMode="auto">
          <a:xfrm>
            <a:off x="4429124" y="2000240"/>
            <a:ext cx="857256" cy="455613"/>
          </a:xfrm>
          <a:prstGeom prst="rightArrow">
            <a:avLst>
              <a:gd name="adj1" fmla="val 75000"/>
              <a:gd name="adj2" fmla="val 75268"/>
            </a:avLst>
          </a:prstGeom>
          <a:solidFill>
            <a:srgbClr val="B2AE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auto">
          <a:xfrm>
            <a:off x="6643702" y="2000240"/>
            <a:ext cx="857256" cy="455613"/>
          </a:xfrm>
          <a:prstGeom prst="rightArrow">
            <a:avLst>
              <a:gd name="adj1" fmla="val 75000"/>
              <a:gd name="adj2" fmla="val 75268"/>
            </a:avLst>
          </a:prstGeom>
          <a:solidFill>
            <a:srgbClr val="B2AE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785786" y="3643314"/>
            <a:ext cx="1211262" cy="622300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Georgia" pitchFamily="18" charset="0"/>
              </a:rPr>
              <a:t>Producer</a:t>
            </a:r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2857488" y="3643314"/>
            <a:ext cx="1512888" cy="676275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Georgia" pitchFamily="18" charset="0"/>
              </a:rPr>
              <a:t>Wholesaler</a:t>
            </a:r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5214942" y="3643314"/>
            <a:ext cx="1384300" cy="676275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Georgia" pitchFamily="18" charset="0"/>
              </a:rPr>
              <a:t>Retailer</a:t>
            </a:r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7429520" y="3571876"/>
            <a:ext cx="1360487" cy="676275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Georgia" pitchFamily="18" charset="0"/>
              </a:rPr>
              <a:t>Consumer</a:t>
            </a:r>
          </a:p>
        </p:txBody>
      </p:sp>
      <p:sp>
        <p:nvSpPr>
          <p:cNvPr id="23567" name="AutoShape 20"/>
          <p:cNvSpPr>
            <a:spLocks noChangeArrowheads="1"/>
          </p:cNvSpPr>
          <p:nvPr/>
        </p:nvSpPr>
        <p:spPr bwMode="auto">
          <a:xfrm>
            <a:off x="2000232" y="3786190"/>
            <a:ext cx="685800" cy="455613"/>
          </a:xfrm>
          <a:prstGeom prst="rightArrow">
            <a:avLst>
              <a:gd name="adj1" fmla="val 75000"/>
              <a:gd name="adj2" fmla="val 75268"/>
            </a:avLst>
          </a:prstGeom>
          <a:solidFill>
            <a:srgbClr val="B2AE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3568" name="AutoShape 21"/>
          <p:cNvSpPr>
            <a:spLocks noChangeArrowheads="1"/>
          </p:cNvSpPr>
          <p:nvPr/>
        </p:nvSpPr>
        <p:spPr bwMode="auto">
          <a:xfrm>
            <a:off x="4357686" y="3786190"/>
            <a:ext cx="685800" cy="455613"/>
          </a:xfrm>
          <a:prstGeom prst="rightArrow">
            <a:avLst>
              <a:gd name="adj1" fmla="val 75000"/>
              <a:gd name="adj2" fmla="val 75268"/>
            </a:avLst>
          </a:prstGeom>
          <a:solidFill>
            <a:srgbClr val="B2AE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3569" name="AutoShape 22"/>
          <p:cNvSpPr>
            <a:spLocks noChangeArrowheads="1"/>
          </p:cNvSpPr>
          <p:nvPr/>
        </p:nvSpPr>
        <p:spPr bwMode="auto">
          <a:xfrm>
            <a:off x="6643702" y="3786190"/>
            <a:ext cx="685800" cy="455613"/>
          </a:xfrm>
          <a:prstGeom prst="rightArrow">
            <a:avLst>
              <a:gd name="adj1" fmla="val 75000"/>
              <a:gd name="adj2" fmla="val 75268"/>
            </a:avLst>
          </a:prstGeom>
          <a:solidFill>
            <a:srgbClr val="B2AE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3570" name="Rectangle 23"/>
          <p:cNvSpPr>
            <a:spLocks noChangeArrowheads="1"/>
          </p:cNvSpPr>
          <p:nvPr/>
        </p:nvSpPr>
        <p:spPr bwMode="auto">
          <a:xfrm>
            <a:off x="2786050" y="1142985"/>
            <a:ext cx="35861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Push Strategy</a:t>
            </a:r>
            <a:endParaRPr lang="en-AU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3571" name="Rectangle 24"/>
          <p:cNvSpPr>
            <a:spLocks noChangeArrowheads="1"/>
          </p:cNvSpPr>
          <p:nvPr/>
        </p:nvSpPr>
        <p:spPr bwMode="auto">
          <a:xfrm>
            <a:off x="3579813" y="3068638"/>
            <a:ext cx="27209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A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Pull Strategy</a:t>
            </a:r>
            <a:endParaRPr lang="en-AU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3572" name="Line 25"/>
          <p:cNvSpPr>
            <a:spLocks noChangeShapeType="1"/>
          </p:cNvSpPr>
          <p:nvPr/>
        </p:nvSpPr>
        <p:spPr bwMode="auto">
          <a:xfrm>
            <a:off x="1547813" y="4325938"/>
            <a:ext cx="0" cy="914400"/>
          </a:xfrm>
          <a:prstGeom prst="line">
            <a:avLst/>
          </a:prstGeom>
          <a:noFill/>
          <a:ln w="127000">
            <a:solidFill>
              <a:srgbClr val="B2AE00"/>
            </a:solidFill>
            <a:round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3573" name="Line 26"/>
          <p:cNvSpPr>
            <a:spLocks noChangeShapeType="1"/>
          </p:cNvSpPr>
          <p:nvPr/>
        </p:nvSpPr>
        <p:spPr bwMode="auto">
          <a:xfrm>
            <a:off x="1501775" y="5238750"/>
            <a:ext cx="7070753" cy="47638"/>
          </a:xfrm>
          <a:prstGeom prst="line">
            <a:avLst/>
          </a:prstGeom>
          <a:noFill/>
          <a:ln w="127000">
            <a:solidFill>
              <a:srgbClr val="B2AE00"/>
            </a:solidFill>
            <a:round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3574" name="Line 27"/>
          <p:cNvSpPr>
            <a:spLocks noChangeShapeType="1"/>
          </p:cNvSpPr>
          <p:nvPr/>
        </p:nvSpPr>
        <p:spPr bwMode="auto">
          <a:xfrm flipH="1" flipV="1">
            <a:off x="8501089" y="4357694"/>
            <a:ext cx="45719" cy="928694"/>
          </a:xfrm>
          <a:prstGeom prst="line">
            <a:avLst/>
          </a:prstGeom>
          <a:noFill/>
          <a:ln w="127000">
            <a:solidFill>
              <a:srgbClr val="B2AE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 dirty="0"/>
          </a:p>
        </p:txBody>
      </p:sp>
      <p:sp>
        <p:nvSpPr>
          <p:cNvPr id="23575" name="AutoShape 28"/>
          <p:cNvSpPr>
            <a:spLocks noChangeArrowheads="1"/>
          </p:cNvSpPr>
          <p:nvPr/>
        </p:nvSpPr>
        <p:spPr bwMode="auto">
          <a:xfrm rot="5400000">
            <a:off x="2374890" y="5554672"/>
            <a:ext cx="500066" cy="106375"/>
          </a:xfrm>
          <a:prstGeom prst="rightArrow">
            <a:avLst>
              <a:gd name="adj1" fmla="val 75000"/>
              <a:gd name="adj2" fmla="val 75268"/>
            </a:avLst>
          </a:prstGeom>
          <a:solidFill>
            <a:srgbClr val="B2AE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3576" name="AutoShape 29"/>
          <p:cNvSpPr>
            <a:spLocks noChangeArrowheads="1"/>
          </p:cNvSpPr>
          <p:nvPr/>
        </p:nvSpPr>
        <p:spPr bwMode="auto">
          <a:xfrm rot="5400000">
            <a:off x="5825070" y="5539329"/>
            <a:ext cx="494255" cy="142876"/>
          </a:xfrm>
          <a:prstGeom prst="rightArrow">
            <a:avLst>
              <a:gd name="adj1" fmla="val 75000"/>
              <a:gd name="adj2" fmla="val 75268"/>
            </a:avLst>
          </a:prstGeom>
          <a:solidFill>
            <a:srgbClr val="B2AE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3577" name="Rectangle 30"/>
          <p:cNvSpPr>
            <a:spLocks noChangeArrowheads="1"/>
          </p:cNvSpPr>
          <p:nvPr/>
        </p:nvSpPr>
        <p:spPr bwMode="auto">
          <a:xfrm>
            <a:off x="1714480" y="5857892"/>
            <a:ext cx="182261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AU" sz="2000" b="1" dirty="0">
                <a:solidFill>
                  <a:srgbClr val="0000FF"/>
                </a:solidFill>
                <a:latin typeface="Georgia" pitchFamily="18" charset="0"/>
              </a:rPr>
              <a:t>Product</a:t>
            </a:r>
            <a:r>
              <a:rPr lang="en-AU" sz="2000" b="1" dirty="0">
                <a:solidFill>
                  <a:srgbClr val="0000FF"/>
                </a:solidFill>
                <a:latin typeface="Arial" charset="0"/>
              </a:rPr>
              <a:t> flow</a:t>
            </a:r>
          </a:p>
        </p:txBody>
      </p:sp>
      <p:sp>
        <p:nvSpPr>
          <p:cNvPr id="23578" name="Rectangle 31"/>
          <p:cNvSpPr>
            <a:spLocks noChangeArrowheads="1"/>
          </p:cNvSpPr>
          <p:nvPr/>
        </p:nvSpPr>
        <p:spPr bwMode="auto">
          <a:xfrm>
            <a:off x="5357818" y="5857892"/>
            <a:ext cx="228267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AU" sz="2000" b="1" dirty="0">
                <a:solidFill>
                  <a:srgbClr val="0000FF"/>
                </a:solidFill>
                <a:latin typeface="Arial" charset="0"/>
              </a:rPr>
              <a:t>Promotion </a:t>
            </a:r>
            <a:r>
              <a:rPr lang="en-AU" sz="2000" b="1" dirty="0">
                <a:solidFill>
                  <a:srgbClr val="0000FF"/>
                </a:solidFill>
                <a:latin typeface="Georgia" pitchFamily="18" charset="0"/>
              </a:rPr>
              <a:t>effort</a:t>
            </a:r>
          </a:p>
        </p:txBody>
      </p:sp>
      <p:sp>
        <p:nvSpPr>
          <p:cNvPr id="23579" name="Text Box 32"/>
          <p:cNvSpPr txBox="1">
            <a:spLocks noChangeArrowheads="1"/>
          </p:cNvSpPr>
          <p:nvPr/>
        </p:nvSpPr>
        <p:spPr bwMode="auto">
          <a:xfrm>
            <a:off x="8316913" y="628491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9-10</a:t>
            </a:r>
            <a:endParaRPr lang="en-AU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642918"/>
            <a:ext cx="8501122" cy="5055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</a:pPr>
            <a:r>
              <a:rPr kumimoji="1" lang="en-AU" sz="2800" b="1" dirty="0" smtClean="0">
                <a:solidFill>
                  <a:srgbClr val="C00000"/>
                </a:solidFill>
                <a:latin typeface="Georgia" pitchFamily="18" charset="0"/>
              </a:rPr>
              <a:t>Determine customer’s readiness to buy.</a:t>
            </a:r>
          </a:p>
          <a:p>
            <a:pPr marL="1200150" lvl="2" indent="-28575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800" b="1" dirty="0" smtClean="0">
                <a:latin typeface="Georgia" pitchFamily="18" charset="0"/>
              </a:rPr>
              <a:t>Awareness</a:t>
            </a:r>
          </a:p>
          <a:p>
            <a:pPr marL="1200150" lvl="2" indent="-28575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800" b="1" dirty="0" smtClean="0">
                <a:latin typeface="Georgia" pitchFamily="18" charset="0"/>
              </a:rPr>
              <a:t>Knowledge</a:t>
            </a:r>
          </a:p>
          <a:p>
            <a:pPr marL="1200150" lvl="2" indent="-28575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800" b="1" dirty="0" smtClean="0">
                <a:latin typeface="Georgia" pitchFamily="18" charset="0"/>
              </a:rPr>
              <a:t>Liking</a:t>
            </a:r>
          </a:p>
          <a:p>
            <a:pPr marL="1200150" lvl="2" indent="-28575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800" b="1" dirty="0" smtClean="0">
                <a:latin typeface="Georgia" pitchFamily="18" charset="0"/>
              </a:rPr>
              <a:t>Preference</a:t>
            </a:r>
          </a:p>
          <a:p>
            <a:pPr marL="1200150" lvl="2" indent="-28575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800" b="1" dirty="0" smtClean="0">
                <a:latin typeface="Georgia" pitchFamily="18" charset="0"/>
              </a:rPr>
              <a:t>Conviction</a:t>
            </a:r>
          </a:p>
          <a:p>
            <a:pPr marL="1200150" lvl="2" indent="-285750">
              <a:lnSpc>
                <a:spcPct val="15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800" b="1" dirty="0" smtClean="0">
                <a:latin typeface="Georgia" pitchFamily="18" charset="0"/>
              </a:rPr>
              <a:t>Purchase</a:t>
            </a:r>
            <a:endParaRPr kumimoji="1" lang="en-AU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1228398"/>
            <a:ext cx="81439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just">
              <a:spcBef>
                <a:spcPct val="20000"/>
              </a:spcBef>
              <a:buClr>
                <a:srgbClr val="969696"/>
              </a:buClr>
            </a:pPr>
            <a:r>
              <a:rPr kumimoji="1" lang="en-A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 Life Cycle</a:t>
            </a:r>
          </a:p>
          <a:p>
            <a:pPr marL="1657350" lvl="3" indent="-285750">
              <a:lnSpc>
                <a:spcPct val="20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400" b="1" dirty="0" smtClean="0">
                <a:latin typeface="Georgia" pitchFamily="18" charset="0"/>
              </a:rPr>
              <a:t>Introduction  </a:t>
            </a:r>
          </a:p>
          <a:p>
            <a:pPr marL="1657350" lvl="3" indent="-285750">
              <a:lnSpc>
                <a:spcPct val="20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400" b="1" dirty="0" smtClean="0">
                <a:latin typeface="Georgia" pitchFamily="18" charset="0"/>
              </a:rPr>
              <a:t>Growth </a:t>
            </a:r>
          </a:p>
          <a:p>
            <a:pPr marL="1657350" lvl="3" indent="-285750">
              <a:lnSpc>
                <a:spcPct val="20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400" b="1" dirty="0" smtClean="0">
                <a:latin typeface="Georgia" pitchFamily="18" charset="0"/>
              </a:rPr>
              <a:t>Maturity </a:t>
            </a:r>
          </a:p>
          <a:p>
            <a:pPr marL="1657350" lvl="3" indent="-285750">
              <a:lnSpc>
                <a:spcPct val="20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400" b="1" dirty="0" smtClean="0">
                <a:latin typeface="Georgia" pitchFamily="18" charset="0"/>
              </a:rPr>
              <a:t>Saturation</a:t>
            </a:r>
          </a:p>
          <a:p>
            <a:pPr marL="1657350" lvl="3" indent="-285750">
              <a:lnSpc>
                <a:spcPct val="200000"/>
              </a:lnSpc>
              <a:spcBef>
                <a:spcPct val="20000"/>
              </a:spcBef>
              <a:buClr>
                <a:srgbClr val="969696"/>
              </a:buClr>
              <a:buFont typeface="Symbol" pitchFamily="18" charset="2"/>
              <a:buChar char="·"/>
            </a:pPr>
            <a:r>
              <a:rPr kumimoji="1" lang="en-AU" sz="2400" b="1" dirty="0" smtClean="0">
                <a:latin typeface="Georgia" pitchFamily="18" charset="0"/>
              </a:rPr>
              <a:t>Decline </a:t>
            </a:r>
          </a:p>
          <a:p>
            <a:pPr marL="1200150" lvl="2" indent="-285750">
              <a:spcBef>
                <a:spcPct val="20000"/>
              </a:spcBef>
              <a:buClr>
                <a:srgbClr val="969696"/>
              </a:buClr>
            </a:pPr>
            <a:endParaRPr kumimoji="1" lang="en-AU" sz="4000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2250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-150" dirty="0" smtClean="0">
                <a:solidFill>
                  <a:srgbClr val="A80895"/>
                </a:solidFill>
                <a:latin typeface="Times New Roman" pitchFamily="18" charset="0"/>
                <a:cs typeface="Times New Roman" pitchFamily="18" charset="0"/>
              </a:rPr>
              <a:t>MEASURING  THE  PROMOTIONS  RESULTS</a:t>
            </a:r>
          </a:p>
          <a:p>
            <a:endParaRPr lang="en-US" sz="3200" b="1" spc="-15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spc="-150" dirty="0" smtClean="0">
                <a:solidFill>
                  <a:srgbClr val="0000FF"/>
                </a:solidFill>
                <a:latin typeface="Georgia" pitchFamily="18" charset="0"/>
                <a:cs typeface="Arial" pitchFamily="34" charset="0"/>
              </a:rPr>
              <a:t>Recognizing  Test</a:t>
            </a:r>
          </a:p>
          <a:p>
            <a:pPr>
              <a:buFont typeface="Arial" pitchFamily="34" charset="0"/>
              <a:buChar char="•"/>
            </a:pPr>
            <a:endParaRPr lang="en-US" sz="3200" b="1" spc="-150" dirty="0" smtClean="0">
              <a:solidFill>
                <a:srgbClr val="0000FF"/>
              </a:solidFill>
              <a:latin typeface="Georgia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spc="-150" dirty="0" smtClean="0">
                <a:solidFill>
                  <a:srgbClr val="0000FF"/>
                </a:solidFill>
                <a:latin typeface="Georgia" pitchFamily="18" charset="0"/>
                <a:cs typeface="Arial" pitchFamily="34" charset="0"/>
              </a:rPr>
              <a:t>Recall  Test</a:t>
            </a:r>
          </a:p>
          <a:p>
            <a:endParaRPr lang="en-US" sz="3200" b="1" dirty="0" smtClean="0">
              <a:solidFill>
                <a:srgbClr val="0000FF"/>
              </a:solidFill>
            </a:endParaRPr>
          </a:p>
        </p:txBody>
      </p:sp>
      <p:pic>
        <p:nvPicPr>
          <p:cNvPr id="5121" name="Picture 1" descr="C:\Users\COMMERC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288" y="2987675"/>
            <a:ext cx="6089678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911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0010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MARKETING MANAGEMENT</a:t>
            </a:r>
            <a:endParaRPr lang="en-US" sz="4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4423"/>
            <a:ext cx="7772400" cy="57150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PROMOTION AND COMMUNICATION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By 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Dr.R.Lalitha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PG and Research Department of Commerce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Seethalakshmi Ramaswami College (Autonomous)</a:t>
            </a:r>
          </a:p>
          <a:p>
            <a:pPr algn="ctr">
              <a:lnSpc>
                <a:spcPct val="200000"/>
              </a:lnSpc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Tiruchirappalli-620 002</a:t>
            </a:r>
          </a:p>
        </p:txBody>
      </p:sp>
    </p:spTree>
    <p:extLst>
      <p:ext uri="{BB962C8B-B14F-4D97-AF65-F5344CB8AC3E}">
        <p14:creationId xmlns="" xmlns:p14="http://schemas.microsoft.com/office/powerpoint/2010/main" val="1880071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Users\COMMERCE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533400"/>
            <a:ext cx="8143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A80895"/>
                </a:solidFill>
                <a:latin typeface="Times New Roman" pitchFamily="18" charset="0"/>
                <a:cs typeface="Times New Roman" pitchFamily="18" charset="0"/>
              </a:rPr>
              <a:t>MANAGING  &amp; COORDINATING MARKETING  PRESSURES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Georgia" pitchFamily="18" charset="0"/>
              </a:rPr>
              <a:t> Appoint the marketing common director.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Georgia" pitchFamily="18" charset="0"/>
              </a:rPr>
              <a:t> Determine his role, responsibility.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Georgia" pitchFamily="18" charset="0"/>
              </a:rPr>
              <a:t> Coordinate the activities.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2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Users\COMMERCE\Desktop\digital-marketing-communication-strategy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00259">
            <a:off x="1186360" y="1661418"/>
            <a:ext cx="7025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Thank you</a:t>
            </a:r>
            <a:endParaRPr lang="en-US" sz="9600" b="1" dirty="0"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1026" name="Picture 2" descr="C:\Users\COMMERCE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86124"/>
            <a:ext cx="3000396" cy="2386017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  <a:buNone/>
            </a:pPr>
            <a:r>
              <a:rPr kumimoji="1" lang="en-AU" sz="40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kumimoji="1" lang="en-AU" sz="2800" b="1" dirty="0" smtClean="0">
                <a:latin typeface="Georgia" pitchFamily="18" charset="0"/>
                <a:cs typeface="Times New Roman" pitchFamily="18" charset="0"/>
              </a:rPr>
              <a:t>Promotion is the element in an organisation’s marketing mix that serves to inform, persuade and remind the market about the organisation and/or its products.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A80895"/>
                </a:solidFill>
                <a:latin typeface="Times New Roman" pitchFamily="18" charset="0"/>
                <a:cs typeface="Times New Roman" pitchFamily="18" charset="0"/>
              </a:rPr>
              <a:t>PROMOTION</a:t>
            </a:r>
            <a:endParaRPr lang="en-IN" dirty="0">
              <a:solidFill>
                <a:srgbClr val="A8089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fontScale="77500" lnSpcReduction="20000"/>
          </a:bodyPr>
          <a:lstStyle/>
          <a:p>
            <a:pPr marL="624078" indent="-514350" algn="just">
              <a:lnSpc>
                <a:spcPct val="170000"/>
              </a:lnSpc>
              <a:buFont typeface="+mj-lt"/>
              <a:buAutoNum type="arabicPeriod"/>
            </a:pPr>
            <a:r>
              <a:rPr kumimoji="1" lang="en-AU" sz="2800" dirty="0" smtClean="0">
                <a:solidFill>
                  <a:srgbClr val="0000FF"/>
                </a:solidFill>
                <a:latin typeface="Georgia" pitchFamily="18" charset="0"/>
              </a:rPr>
              <a:t>Personal selling:</a:t>
            </a:r>
            <a:r>
              <a:rPr kumimoji="1" lang="en-AU" sz="2800" dirty="0" smtClean="0">
                <a:solidFill>
                  <a:schemeClr val="tx2"/>
                </a:solidFill>
                <a:latin typeface="Georgia" pitchFamily="18" charset="0"/>
              </a:rPr>
              <a:t> the presentation of a product to a prospective customer by a firm’s sales executive.</a:t>
            </a:r>
          </a:p>
          <a:p>
            <a:pPr marL="624078" indent="-514350" algn="just">
              <a:lnSpc>
                <a:spcPct val="170000"/>
              </a:lnSpc>
              <a:buFont typeface="+mj-lt"/>
              <a:buAutoNum type="arabicPeriod"/>
            </a:pPr>
            <a:r>
              <a:rPr kumimoji="1" lang="en-AU" sz="2800" dirty="0" smtClean="0">
                <a:solidFill>
                  <a:srgbClr val="0000FF"/>
                </a:solidFill>
                <a:latin typeface="Georgia" pitchFamily="18" charset="0"/>
              </a:rPr>
              <a:t>Advertising:</a:t>
            </a:r>
            <a:r>
              <a:rPr kumimoji="1" lang="en-AU" sz="2800" dirty="0" smtClean="0">
                <a:solidFill>
                  <a:schemeClr val="tx2"/>
                </a:solidFill>
                <a:latin typeface="Georgia" pitchFamily="18" charset="0"/>
              </a:rPr>
              <a:t> paid, non-personal mass communication, in which the sponsor is clearly identified.</a:t>
            </a:r>
          </a:p>
          <a:p>
            <a:pPr marL="624078" indent="-514350" algn="just">
              <a:lnSpc>
                <a:spcPct val="170000"/>
              </a:lnSpc>
              <a:buFont typeface="+mj-lt"/>
              <a:buAutoNum type="arabicPeriod"/>
            </a:pPr>
            <a:r>
              <a:rPr kumimoji="1" lang="en-AU" sz="2800" dirty="0" smtClean="0">
                <a:solidFill>
                  <a:srgbClr val="0000FF"/>
                </a:solidFill>
                <a:latin typeface="Georgia" pitchFamily="18" charset="0"/>
              </a:rPr>
              <a:t>Sales promotion:</a:t>
            </a:r>
            <a:r>
              <a:rPr kumimoji="1" lang="en-AU" sz="2800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kumimoji="1" lang="en-AU" sz="2800" dirty="0" smtClean="0">
                <a:solidFill>
                  <a:schemeClr val="tx2"/>
                </a:solidFill>
                <a:latin typeface="Georgia" pitchFamily="18" charset="0"/>
              </a:rPr>
              <a:t>demand-stimulating activity designed to supplement advertising and co-ordinate personal selling.</a:t>
            </a:r>
            <a:endParaRPr kumimoji="1" lang="en-AU" sz="2800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624078" indent="-514350" algn="just">
              <a:lnSpc>
                <a:spcPct val="170000"/>
              </a:lnSpc>
              <a:buFont typeface="+mj-lt"/>
              <a:buAutoNum type="arabicPeriod"/>
            </a:pPr>
            <a:r>
              <a:rPr kumimoji="1" lang="en-AU" sz="2800" dirty="0" smtClean="0">
                <a:solidFill>
                  <a:srgbClr val="0000FF"/>
                </a:solidFill>
                <a:latin typeface="Georgia" pitchFamily="18" charset="0"/>
              </a:rPr>
              <a:t>Publicity:</a:t>
            </a:r>
            <a:r>
              <a:rPr kumimoji="1" lang="en-AU" sz="2800" dirty="0" smtClean="0">
                <a:solidFill>
                  <a:srgbClr val="FC0128"/>
                </a:solidFill>
                <a:latin typeface="Georgia" pitchFamily="18" charset="0"/>
              </a:rPr>
              <a:t> </a:t>
            </a:r>
            <a:r>
              <a:rPr kumimoji="1" lang="en-AU" sz="2800" dirty="0" smtClean="0">
                <a:solidFill>
                  <a:schemeClr val="tx2"/>
                </a:solidFill>
                <a:latin typeface="Georgia" pitchFamily="18" charset="0"/>
              </a:rPr>
              <a:t>a non-paid form of advertising that uses mass communication to stimulate demand.</a:t>
            </a:r>
          </a:p>
          <a:p>
            <a:pPr algn="just">
              <a:lnSpc>
                <a:spcPct val="150000"/>
              </a:lnSpc>
            </a:pPr>
            <a:endParaRPr kumimoji="1" lang="en-AU" sz="2800" dirty="0" smtClean="0">
              <a:solidFill>
                <a:schemeClr val="tx2"/>
              </a:solidFill>
              <a:latin typeface="Georgia" pitchFamily="18" charset="0"/>
            </a:endParaRPr>
          </a:p>
          <a:p>
            <a:pPr>
              <a:buNone/>
            </a:pPr>
            <a:endParaRPr kumimoji="1" lang="en-AU" sz="2800" dirty="0" smtClean="0">
              <a:solidFill>
                <a:schemeClr val="tx2"/>
              </a:solidFill>
              <a:latin typeface="Tahoma" pitchFamily="34" charset="0"/>
            </a:endParaRP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rgbClr val="A80895"/>
                </a:solidFill>
                <a:latin typeface="Times New Roman" pitchFamily="18" charset="0"/>
                <a:cs typeface="Times New Roman" pitchFamily="18" charset="0"/>
              </a:rPr>
              <a:t>Promotional Mix</a:t>
            </a:r>
            <a:endParaRPr lang="en-IN" dirty="0">
              <a:solidFill>
                <a:srgbClr val="A8089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714356"/>
            <a:ext cx="7448575" cy="5572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6288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572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80895"/>
                </a:solidFill>
                <a:latin typeface="Times New Roman" pitchFamily="18" charset="0"/>
                <a:cs typeface="Times New Roman" pitchFamily="18" charset="0"/>
              </a:rPr>
              <a:t>1.IDENTIFY THE TARGET AUDIENCE:</a:t>
            </a:r>
          </a:p>
          <a:p>
            <a:endParaRPr lang="en-US" sz="3600" dirty="0">
              <a:solidFill>
                <a:srgbClr val="000066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000066"/>
                </a:solidFill>
                <a:latin typeface="Arial Black" pitchFamily="34" charset="0"/>
              </a:rPr>
              <a:t>	</a:t>
            </a:r>
            <a:r>
              <a:rPr lang="en-US" sz="3600" dirty="0" smtClean="0">
                <a:latin typeface="Arial Black" pitchFamily="34" charset="0"/>
              </a:rPr>
              <a:t>a. </a:t>
            </a:r>
            <a:r>
              <a:rPr lang="en-US" sz="3600" b="1" dirty="0" smtClean="0">
                <a:latin typeface="Georgia" pitchFamily="18" charset="0"/>
              </a:rPr>
              <a:t>Familiarity Analysis</a:t>
            </a:r>
          </a:p>
          <a:p>
            <a:endParaRPr lang="en-US" sz="3600" b="1" dirty="0">
              <a:latin typeface="Georgia" pitchFamily="18" charset="0"/>
            </a:endParaRPr>
          </a:p>
          <a:p>
            <a:r>
              <a:rPr lang="en-US" sz="3600" b="1" dirty="0" smtClean="0">
                <a:latin typeface="Georgia" pitchFamily="18" charset="0"/>
              </a:rPr>
              <a:t>	</a:t>
            </a: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3" name="Picture 7" descr="C:\Users\COMMERCE\Desktop\im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8150225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44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571480"/>
            <a:ext cx="7715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Georgia" pitchFamily="18" charset="0"/>
              </a:rPr>
              <a:t>b. Favorability Analysis</a:t>
            </a:r>
            <a:endParaRPr lang="en-US" sz="3200" dirty="0"/>
          </a:p>
        </p:txBody>
      </p:sp>
      <p:pic>
        <p:nvPicPr>
          <p:cNvPr id="121858" name="Picture 2" descr="C:\Users\COMMERCE\Desktop\Brand_lift_funnel_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928802"/>
            <a:ext cx="3657600" cy="3532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822987"/>
              </p:ext>
            </p:extLst>
          </p:nvPr>
        </p:nvGraphicFramePr>
        <p:xfrm>
          <a:off x="642910" y="500042"/>
          <a:ext cx="7858181" cy="6096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066"/>
                <a:gridCol w="5309581"/>
                <a:gridCol w="849534"/>
              </a:tblGrid>
              <a:tr h="10725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KNOWERS</a:t>
                      </a:r>
                      <a:endParaRPr lang="en-US" sz="4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4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NON-KNOWERS</a:t>
                      </a:r>
                      <a:endParaRPr lang="en-US" sz="4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solidFill>
                      <a:srgbClr val="FF0000"/>
                    </a:solidFill>
                  </a:tcPr>
                </a:tc>
              </a:tr>
              <a:tr h="1087421">
                <a:tc rowSpan="3">
                  <a:txBody>
                    <a:bodyPr/>
                    <a:lstStyle/>
                    <a:p>
                      <a:r>
                        <a:rPr lang="en-US" sz="4000" b="1" i="0" dirty="0" smtClean="0"/>
                        <a:t>    </a:t>
                      </a:r>
                      <a:r>
                        <a:rPr lang="en-US" sz="4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TRIERS</a:t>
                      </a:r>
                      <a:endParaRPr lang="en-US" sz="4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PREFERERS</a:t>
                      </a:r>
                      <a:endParaRPr lang="en-US" sz="4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83393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INDIFFERENTS</a:t>
                      </a:r>
                      <a:endParaRPr lang="en-US" sz="4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REJECTORS</a:t>
                      </a:r>
                      <a:endParaRPr lang="en-US" sz="4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4514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NON-TRIERS</a:t>
                      </a:r>
                    </a:p>
                    <a:p>
                      <a:pPr algn="ctr"/>
                      <a:endParaRPr lang="en-US" sz="4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4628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  DETERMINE THE COMMUNICATION</a:t>
            </a:r>
          </a:p>
          <a:p>
            <a:endParaRPr lang="en-US" sz="2000" b="1" dirty="0">
              <a:solidFill>
                <a:srgbClr val="CC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8001000" cy="50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78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358</TotalTime>
  <Words>350</Words>
  <Application>Microsoft Office PowerPoint</Application>
  <PresentationFormat>On-screen Show (4:3)</PresentationFormat>
  <Paragraphs>127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3</vt:i4>
      </vt:variant>
    </vt:vector>
  </HeadingPairs>
  <TitlesOfParts>
    <vt:vector size="32" baseType="lpstr">
      <vt:lpstr>Concourse</vt:lpstr>
      <vt:lpstr>BlackTie</vt:lpstr>
      <vt:lpstr>Apothecary</vt:lpstr>
      <vt:lpstr>Aspect</vt:lpstr>
      <vt:lpstr>Solstice</vt:lpstr>
      <vt:lpstr>Technic</vt:lpstr>
      <vt:lpstr>Slide 1</vt:lpstr>
      <vt:lpstr>MARKETING MANAGEMENT</vt:lpstr>
      <vt:lpstr>PROMOTION</vt:lpstr>
      <vt:lpstr>Promotional Mix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Custom Show 1</vt:lpstr>
      <vt:lpstr>Custom Show 2</vt:lpstr>
      <vt:lpstr>Custom Show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sivakumar</dc:creator>
  <cp:lastModifiedBy>COMMERCE</cp:lastModifiedBy>
  <cp:revision>148</cp:revision>
  <dcterms:created xsi:type="dcterms:W3CDTF">2018-09-25T15:43:13Z</dcterms:created>
  <dcterms:modified xsi:type="dcterms:W3CDTF">2019-02-09T09:32:54Z</dcterms:modified>
</cp:coreProperties>
</file>