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91" r:id="rId3"/>
    <p:sldId id="292" r:id="rId4"/>
    <p:sldId id="293" r:id="rId5"/>
    <p:sldId id="294" r:id="rId6"/>
    <p:sldId id="309" r:id="rId7"/>
    <p:sldId id="310" r:id="rId8"/>
    <p:sldId id="296" r:id="rId9"/>
    <p:sldId id="297" r:id="rId10"/>
    <p:sldId id="311" r:id="rId11"/>
    <p:sldId id="298" r:id="rId12"/>
    <p:sldId id="312" r:id="rId13"/>
    <p:sldId id="299" r:id="rId14"/>
    <p:sldId id="313" r:id="rId15"/>
    <p:sldId id="300" r:id="rId16"/>
    <p:sldId id="301" r:id="rId17"/>
    <p:sldId id="302" r:id="rId18"/>
    <p:sldId id="303" r:id="rId19"/>
    <p:sldId id="30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2" d="100"/>
          <a:sy n="62" d="100"/>
        </p:scale>
        <p:origin x="-1596" y="-21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591C3D-D831-42E4-B436-FB63B3339C84}" type="datetimeFigureOut">
              <a:rPr lang="en-US" smtClean="0"/>
              <a:pPr/>
              <a:t>02-Apr-19</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898FB8-9D9A-4E88-B31F-5666211148A7}"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6E795B83-93D3-4A39-932E-B01658CE4371}" type="slidenum">
              <a:rPr lang="en-US"/>
              <a:pPr/>
              <a:t>10</a:t>
            </a:fld>
            <a:endParaRPr 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xfrm>
            <a:off x="914400" y="4343400"/>
            <a:ext cx="5029200" cy="4114800"/>
          </a:xfrm>
          <a:noFill/>
          <a:ln/>
        </p:spPr>
        <p:txBody>
          <a:bodyPr/>
          <a:lstStyle/>
          <a:p>
            <a:pPr eaLnBrk="1" hangingPunct="1"/>
            <a:r>
              <a:rPr lang="en-US" dirty="0" smtClean="0"/>
              <a:t>The early stages of embryogenesis are the point at which embryonic stem cell lines are derived. The fertilized egg (day 1) undergoes cell division to form a 2-cell embryo, followed by 4-cell, etc. until a ball of cells is formed by the fourth day. The ball becomes hollow, forming the </a:t>
            </a:r>
            <a:r>
              <a:rPr lang="en-US" dirty="0" err="1" smtClean="0"/>
              <a:t>blastocyst</a:t>
            </a:r>
            <a:r>
              <a:rPr lang="en-US" dirty="0" smtClean="0"/>
              <a:t>. This is the stage at which pluripotent embryonic stem cell lines are generated. Following the </a:t>
            </a:r>
            <a:r>
              <a:rPr lang="en-US" dirty="0" err="1" smtClean="0"/>
              <a:t>blastocyst</a:t>
            </a:r>
            <a:r>
              <a:rPr lang="en-US" dirty="0" smtClean="0"/>
              <a:t> stage, the tissues of the embryo start to form and the cells become </a:t>
            </a:r>
            <a:r>
              <a:rPr lang="en-US" dirty="0" err="1" smtClean="0"/>
              <a:t>multipotent</a:t>
            </a:r>
            <a:r>
              <a:rPr lang="en-US" dirty="0" smtClean="0"/>
              <a: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r>
              <a:rPr lang="en-US" smtClean="0"/>
              <a:t>13/12/2017</a:t>
            </a:r>
            <a:endParaRPr lang="en-IN"/>
          </a:p>
        </p:txBody>
      </p:sp>
      <p:sp>
        <p:nvSpPr>
          <p:cNvPr id="5" name="Footer Placeholder 4"/>
          <p:cNvSpPr>
            <a:spLocks noGrp="1"/>
          </p:cNvSpPr>
          <p:nvPr>
            <p:ph type="ftr" sz="quarter" idx="11"/>
          </p:nvPr>
        </p:nvSpPr>
        <p:spPr/>
        <p:txBody>
          <a:bodyPr/>
          <a:lstStyle/>
          <a:p>
            <a:r>
              <a:rPr lang="en-IN" smtClean="0"/>
              <a:t>ROBOTS an Application of AI                     Presenter : Dr.S. Lakshmi Prabha</a:t>
            </a:r>
            <a:endParaRPr lang="en-IN"/>
          </a:p>
        </p:txBody>
      </p:sp>
      <p:sp>
        <p:nvSpPr>
          <p:cNvPr id="6" name="Slide Number Placeholder 5"/>
          <p:cNvSpPr>
            <a:spLocks noGrp="1"/>
          </p:cNvSpPr>
          <p:nvPr>
            <p:ph type="sldNum" sz="quarter" idx="12"/>
          </p:nvPr>
        </p:nvSpPr>
        <p:spPr/>
        <p:txBody>
          <a:bodyPr/>
          <a:lstStyle/>
          <a:p>
            <a:fld id="{170FEADD-7C68-4FF7-9250-0A74C82061C2}"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r>
              <a:rPr lang="en-US" smtClean="0"/>
              <a:t>13/12/2017</a:t>
            </a:r>
            <a:endParaRPr lang="en-IN"/>
          </a:p>
        </p:txBody>
      </p:sp>
      <p:sp>
        <p:nvSpPr>
          <p:cNvPr id="5" name="Footer Placeholder 4"/>
          <p:cNvSpPr>
            <a:spLocks noGrp="1"/>
          </p:cNvSpPr>
          <p:nvPr>
            <p:ph type="ftr" sz="quarter" idx="11"/>
          </p:nvPr>
        </p:nvSpPr>
        <p:spPr/>
        <p:txBody>
          <a:bodyPr/>
          <a:lstStyle/>
          <a:p>
            <a:r>
              <a:rPr lang="en-IN" smtClean="0"/>
              <a:t>ROBOTS an Application of AI                     Presenter : Dr.S. Lakshmi Prabha</a:t>
            </a:r>
            <a:endParaRPr lang="en-IN"/>
          </a:p>
        </p:txBody>
      </p:sp>
      <p:sp>
        <p:nvSpPr>
          <p:cNvPr id="6" name="Slide Number Placeholder 5"/>
          <p:cNvSpPr>
            <a:spLocks noGrp="1"/>
          </p:cNvSpPr>
          <p:nvPr>
            <p:ph type="sldNum" sz="quarter" idx="12"/>
          </p:nvPr>
        </p:nvSpPr>
        <p:spPr/>
        <p:txBody>
          <a:bodyPr/>
          <a:lstStyle/>
          <a:p>
            <a:fld id="{170FEADD-7C68-4FF7-9250-0A74C82061C2}"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r>
              <a:rPr lang="en-US" smtClean="0"/>
              <a:t>13/12/2017</a:t>
            </a:r>
            <a:endParaRPr lang="en-IN"/>
          </a:p>
        </p:txBody>
      </p:sp>
      <p:sp>
        <p:nvSpPr>
          <p:cNvPr id="5" name="Footer Placeholder 4"/>
          <p:cNvSpPr>
            <a:spLocks noGrp="1"/>
          </p:cNvSpPr>
          <p:nvPr>
            <p:ph type="ftr" sz="quarter" idx="11"/>
          </p:nvPr>
        </p:nvSpPr>
        <p:spPr/>
        <p:txBody>
          <a:bodyPr/>
          <a:lstStyle/>
          <a:p>
            <a:r>
              <a:rPr lang="en-IN" smtClean="0"/>
              <a:t>ROBOTS an Application of AI                     Presenter : Dr.S. Lakshmi Prabha</a:t>
            </a:r>
            <a:endParaRPr lang="en-IN"/>
          </a:p>
        </p:txBody>
      </p:sp>
      <p:sp>
        <p:nvSpPr>
          <p:cNvPr id="6" name="Slide Number Placeholder 5"/>
          <p:cNvSpPr>
            <a:spLocks noGrp="1"/>
          </p:cNvSpPr>
          <p:nvPr>
            <p:ph type="sldNum" sz="quarter" idx="12"/>
          </p:nvPr>
        </p:nvSpPr>
        <p:spPr/>
        <p:txBody>
          <a:bodyPr/>
          <a:lstStyle/>
          <a:p>
            <a:fld id="{170FEADD-7C68-4FF7-9250-0A74C82061C2}"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r>
              <a:rPr lang="en-US" smtClean="0"/>
              <a:t>13/12/2017</a:t>
            </a:r>
            <a:endParaRPr lang="en-IN"/>
          </a:p>
        </p:txBody>
      </p:sp>
      <p:sp>
        <p:nvSpPr>
          <p:cNvPr id="5" name="Footer Placeholder 4"/>
          <p:cNvSpPr>
            <a:spLocks noGrp="1"/>
          </p:cNvSpPr>
          <p:nvPr>
            <p:ph type="ftr" sz="quarter" idx="11"/>
          </p:nvPr>
        </p:nvSpPr>
        <p:spPr/>
        <p:txBody>
          <a:bodyPr/>
          <a:lstStyle/>
          <a:p>
            <a:r>
              <a:rPr lang="en-IN" smtClean="0"/>
              <a:t>ROBOTS an Application of AI                     Presenter : Dr.S. Lakshmi Prabha</a:t>
            </a:r>
            <a:endParaRPr lang="en-IN"/>
          </a:p>
        </p:txBody>
      </p:sp>
      <p:sp>
        <p:nvSpPr>
          <p:cNvPr id="6" name="Slide Number Placeholder 5"/>
          <p:cNvSpPr>
            <a:spLocks noGrp="1"/>
          </p:cNvSpPr>
          <p:nvPr>
            <p:ph type="sldNum" sz="quarter" idx="12"/>
          </p:nvPr>
        </p:nvSpPr>
        <p:spPr/>
        <p:txBody>
          <a:bodyPr/>
          <a:lstStyle/>
          <a:p>
            <a:fld id="{170FEADD-7C68-4FF7-9250-0A74C82061C2}"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13/12/2017</a:t>
            </a:r>
            <a:endParaRPr lang="en-IN"/>
          </a:p>
        </p:txBody>
      </p:sp>
      <p:sp>
        <p:nvSpPr>
          <p:cNvPr id="5" name="Footer Placeholder 4"/>
          <p:cNvSpPr>
            <a:spLocks noGrp="1"/>
          </p:cNvSpPr>
          <p:nvPr>
            <p:ph type="ftr" sz="quarter" idx="11"/>
          </p:nvPr>
        </p:nvSpPr>
        <p:spPr/>
        <p:txBody>
          <a:bodyPr/>
          <a:lstStyle/>
          <a:p>
            <a:r>
              <a:rPr lang="en-IN" smtClean="0"/>
              <a:t>ROBOTS an Application of AI                     Presenter : Dr.S. Lakshmi Prabha</a:t>
            </a:r>
            <a:endParaRPr lang="en-IN"/>
          </a:p>
        </p:txBody>
      </p:sp>
      <p:sp>
        <p:nvSpPr>
          <p:cNvPr id="6" name="Slide Number Placeholder 5"/>
          <p:cNvSpPr>
            <a:spLocks noGrp="1"/>
          </p:cNvSpPr>
          <p:nvPr>
            <p:ph type="sldNum" sz="quarter" idx="12"/>
          </p:nvPr>
        </p:nvSpPr>
        <p:spPr/>
        <p:txBody>
          <a:bodyPr/>
          <a:lstStyle/>
          <a:p>
            <a:fld id="{170FEADD-7C68-4FF7-9250-0A74C82061C2}"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r>
              <a:rPr lang="en-US" smtClean="0"/>
              <a:t>13/12/2017</a:t>
            </a:r>
            <a:endParaRPr lang="en-IN"/>
          </a:p>
        </p:txBody>
      </p:sp>
      <p:sp>
        <p:nvSpPr>
          <p:cNvPr id="6" name="Footer Placeholder 5"/>
          <p:cNvSpPr>
            <a:spLocks noGrp="1"/>
          </p:cNvSpPr>
          <p:nvPr>
            <p:ph type="ftr" sz="quarter" idx="11"/>
          </p:nvPr>
        </p:nvSpPr>
        <p:spPr/>
        <p:txBody>
          <a:bodyPr/>
          <a:lstStyle/>
          <a:p>
            <a:r>
              <a:rPr lang="en-IN" smtClean="0"/>
              <a:t>ROBOTS an Application of AI                     Presenter : Dr.S. Lakshmi Prabha</a:t>
            </a:r>
            <a:endParaRPr lang="en-IN"/>
          </a:p>
        </p:txBody>
      </p:sp>
      <p:sp>
        <p:nvSpPr>
          <p:cNvPr id="7" name="Slide Number Placeholder 6"/>
          <p:cNvSpPr>
            <a:spLocks noGrp="1"/>
          </p:cNvSpPr>
          <p:nvPr>
            <p:ph type="sldNum" sz="quarter" idx="12"/>
          </p:nvPr>
        </p:nvSpPr>
        <p:spPr/>
        <p:txBody>
          <a:bodyPr/>
          <a:lstStyle/>
          <a:p>
            <a:fld id="{170FEADD-7C68-4FF7-9250-0A74C82061C2}"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r>
              <a:rPr lang="en-US" smtClean="0"/>
              <a:t>13/12/2017</a:t>
            </a:r>
            <a:endParaRPr lang="en-IN"/>
          </a:p>
        </p:txBody>
      </p:sp>
      <p:sp>
        <p:nvSpPr>
          <p:cNvPr id="8" name="Footer Placeholder 7"/>
          <p:cNvSpPr>
            <a:spLocks noGrp="1"/>
          </p:cNvSpPr>
          <p:nvPr>
            <p:ph type="ftr" sz="quarter" idx="11"/>
          </p:nvPr>
        </p:nvSpPr>
        <p:spPr/>
        <p:txBody>
          <a:bodyPr/>
          <a:lstStyle/>
          <a:p>
            <a:r>
              <a:rPr lang="en-IN" smtClean="0"/>
              <a:t>ROBOTS an Application of AI                     Presenter : Dr.S. Lakshmi Prabha</a:t>
            </a:r>
            <a:endParaRPr lang="en-IN"/>
          </a:p>
        </p:txBody>
      </p:sp>
      <p:sp>
        <p:nvSpPr>
          <p:cNvPr id="9" name="Slide Number Placeholder 8"/>
          <p:cNvSpPr>
            <a:spLocks noGrp="1"/>
          </p:cNvSpPr>
          <p:nvPr>
            <p:ph type="sldNum" sz="quarter" idx="12"/>
          </p:nvPr>
        </p:nvSpPr>
        <p:spPr/>
        <p:txBody>
          <a:bodyPr/>
          <a:lstStyle/>
          <a:p>
            <a:fld id="{170FEADD-7C68-4FF7-9250-0A74C82061C2}"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r>
              <a:rPr lang="en-US" smtClean="0"/>
              <a:t>13/12/2017</a:t>
            </a:r>
            <a:endParaRPr lang="en-IN"/>
          </a:p>
        </p:txBody>
      </p:sp>
      <p:sp>
        <p:nvSpPr>
          <p:cNvPr id="4" name="Footer Placeholder 3"/>
          <p:cNvSpPr>
            <a:spLocks noGrp="1"/>
          </p:cNvSpPr>
          <p:nvPr>
            <p:ph type="ftr" sz="quarter" idx="11"/>
          </p:nvPr>
        </p:nvSpPr>
        <p:spPr/>
        <p:txBody>
          <a:bodyPr/>
          <a:lstStyle/>
          <a:p>
            <a:r>
              <a:rPr lang="en-IN" smtClean="0"/>
              <a:t>ROBOTS an Application of AI                     Presenter : Dr.S. Lakshmi Prabha</a:t>
            </a:r>
            <a:endParaRPr lang="en-IN"/>
          </a:p>
        </p:txBody>
      </p:sp>
      <p:sp>
        <p:nvSpPr>
          <p:cNvPr id="5" name="Slide Number Placeholder 4"/>
          <p:cNvSpPr>
            <a:spLocks noGrp="1"/>
          </p:cNvSpPr>
          <p:nvPr>
            <p:ph type="sldNum" sz="quarter" idx="12"/>
          </p:nvPr>
        </p:nvSpPr>
        <p:spPr/>
        <p:txBody>
          <a:bodyPr/>
          <a:lstStyle/>
          <a:p>
            <a:fld id="{170FEADD-7C68-4FF7-9250-0A74C82061C2}"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13/12/2017</a:t>
            </a:r>
            <a:endParaRPr lang="en-IN"/>
          </a:p>
        </p:txBody>
      </p:sp>
      <p:sp>
        <p:nvSpPr>
          <p:cNvPr id="3" name="Footer Placeholder 2"/>
          <p:cNvSpPr>
            <a:spLocks noGrp="1"/>
          </p:cNvSpPr>
          <p:nvPr>
            <p:ph type="ftr" sz="quarter" idx="11"/>
          </p:nvPr>
        </p:nvSpPr>
        <p:spPr/>
        <p:txBody>
          <a:bodyPr/>
          <a:lstStyle/>
          <a:p>
            <a:r>
              <a:rPr lang="en-IN" smtClean="0"/>
              <a:t>ROBOTS an Application of AI                     Presenter : Dr.S. Lakshmi Prabha</a:t>
            </a:r>
            <a:endParaRPr lang="en-IN"/>
          </a:p>
        </p:txBody>
      </p:sp>
      <p:sp>
        <p:nvSpPr>
          <p:cNvPr id="4" name="Slide Number Placeholder 3"/>
          <p:cNvSpPr>
            <a:spLocks noGrp="1"/>
          </p:cNvSpPr>
          <p:nvPr>
            <p:ph type="sldNum" sz="quarter" idx="12"/>
          </p:nvPr>
        </p:nvSpPr>
        <p:spPr/>
        <p:txBody>
          <a:bodyPr/>
          <a:lstStyle/>
          <a:p>
            <a:fld id="{170FEADD-7C68-4FF7-9250-0A74C82061C2}"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13/12/2017</a:t>
            </a:r>
            <a:endParaRPr lang="en-IN"/>
          </a:p>
        </p:txBody>
      </p:sp>
      <p:sp>
        <p:nvSpPr>
          <p:cNvPr id="6" name="Footer Placeholder 5"/>
          <p:cNvSpPr>
            <a:spLocks noGrp="1"/>
          </p:cNvSpPr>
          <p:nvPr>
            <p:ph type="ftr" sz="quarter" idx="11"/>
          </p:nvPr>
        </p:nvSpPr>
        <p:spPr/>
        <p:txBody>
          <a:bodyPr/>
          <a:lstStyle/>
          <a:p>
            <a:r>
              <a:rPr lang="en-IN" smtClean="0"/>
              <a:t>ROBOTS an Application of AI                     Presenter : Dr.S. Lakshmi Prabha</a:t>
            </a:r>
            <a:endParaRPr lang="en-IN"/>
          </a:p>
        </p:txBody>
      </p:sp>
      <p:sp>
        <p:nvSpPr>
          <p:cNvPr id="7" name="Slide Number Placeholder 6"/>
          <p:cNvSpPr>
            <a:spLocks noGrp="1"/>
          </p:cNvSpPr>
          <p:nvPr>
            <p:ph type="sldNum" sz="quarter" idx="12"/>
          </p:nvPr>
        </p:nvSpPr>
        <p:spPr/>
        <p:txBody>
          <a:bodyPr/>
          <a:lstStyle/>
          <a:p>
            <a:fld id="{170FEADD-7C68-4FF7-9250-0A74C82061C2}"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13/12/2017</a:t>
            </a:r>
            <a:endParaRPr lang="en-IN"/>
          </a:p>
        </p:txBody>
      </p:sp>
      <p:sp>
        <p:nvSpPr>
          <p:cNvPr id="6" name="Footer Placeholder 5"/>
          <p:cNvSpPr>
            <a:spLocks noGrp="1"/>
          </p:cNvSpPr>
          <p:nvPr>
            <p:ph type="ftr" sz="quarter" idx="11"/>
          </p:nvPr>
        </p:nvSpPr>
        <p:spPr/>
        <p:txBody>
          <a:bodyPr/>
          <a:lstStyle/>
          <a:p>
            <a:r>
              <a:rPr lang="en-IN" smtClean="0"/>
              <a:t>ROBOTS an Application of AI                     Presenter : Dr.S. Lakshmi Prabha</a:t>
            </a:r>
            <a:endParaRPr lang="en-IN"/>
          </a:p>
        </p:txBody>
      </p:sp>
      <p:sp>
        <p:nvSpPr>
          <p:cNvPr id="7" name="Slide Number Placeholder 6"/>
          <p:cNvSpPr>
            <a:spLocks noGrp="1"/>
          </p:cNvSpPr>
          <p:nvPr>
            <p:ph type="sldNum" sz="quarter" idx="12"/>
          </p:nvPr>
        </p:nvSpPr>
        <p:spPr/>
        <p:txBody>
          <a:bodyPr/>
          <a:lstStyle/>
          <a:p>
            <a:fld id="{170FEADD-7C68-4FF7-9250-0A74C82061C2}"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13/12/2017</a:t>
            </a:r>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smtClean="0"/>
              <a:t>ROBOTS an Application of AI                     Presenter : Dr.S. Lakshmi Prabha</a:t>
            </a:r>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0FEADD-7C68-4FF7-9250-0A74C82061C2}"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71538" y="4071942"/>
            <a:ext cx="6400800" cy="2500330"/>
          </a:xfrm>
        </p:spPr>
        <p:txBody>
          <a:bodyPr>
            <a:normAutofit fontScale="55000" lnSpcReduction="20000"/>
          </a:bodyPr>
          <a:lstStyle/>
          <a:p>
            <a:endParaRPr lang="en-US" sz="4400" b="1" dirty="0" smtClean="0">
              <a:solidFill>
                <a:srgbClr val="FF0000"/>
              </a:solidFill>
              <a:latin typeface="Castellar" pitchFamily="18" charset="0"/>
            </a:endParaRPr>
          </a:p>
          <a:p>
            <a:r>
              <a:rPr lang="en-US" sz="4400" b="1" dirty="0" err="1" smtClean="0">
                <a:solidFill>
                  <a:srgbClr val="FF0000"/>
                </a:solidFill>
                <a:latin typeface="Castellar" pitchFamily="18" charset="0"/>
              </a:rPr>
              <a:t>preSENTED</a:t>
            </a:r>
            <a:r>
              <a:rPr lang="en-US" sz="4400" b="1" dirty="0" smtClean="0">
                <a:solidFill>
                  <a:srgbClr val="FF0000"/>
                </a:solidFill>
                <a:latin typeface="Castellar" pitchFamily="18" charset="0"/>
              </a:rPr>
              <a:t> </a:t>
            </a:r>
          </a:p>
          <a:p>
            <a:r>
              <a:rPr lang="en-US" sz="4400" b="1" dirty="0" smtClean="0">
                <a:solidFill>
                  <a:srgbClr val="FF0000"/>
                </a:solidFill>
                <a:latin typeface="Castellar" pitchFamily="18" charset="0"/>
              </a:rPr>
              <a:t>BY</a:t>
            </a:r>
          </a:p>
          <a:p>
            <a:r>
              <a:rPr lang="en-US" sz="4400" b="1" dirty="0" smtClean="0">
                <a:solidFill>
                  <a:srgbClr val="00B050"/>
                </a:solidFill>
                <a:latin typeface="Castellar" pitchFamily="18" charset="0"/>
              </a:rPr>
              <a:t>Dr. j. </a:t>
            </a:r>
            <a:r>
              <a:rPr lang="en-US" sz="4400" b="1" dirty="0" err="1" smtClean="0">
                <a:solidFill>
                  <a:srgbClr val="00B050"/>
                </a:solidFill>
                <a:latin typeface="Castellar" pitchFamily="18" charset="0"/>
              </a:rPr>
              <a:t>gowri</a:t>
            </a:r>
            <a:endParaRPr lang="en-US" sz="4400" b="1" dirty="0" smtClean="0">
              <a:solidFill>
                <a:srgbClr val="00B050"/>
              </a:solidFill>
              <a:latin typeface="Castellar" pitchFamily="18" charset="0"/>
            </a:endParaRPr>
          </a:p>
          <a:p>
            <a:pPr>
              <a:lnSpc>
                <a:spcPct val="120000"/>
              </a:lnSpc>
            </a:pPr>
            <a:r>
              <a:rPr lang="en-US" sz="4400" b="1" dirty="0" smtClean="0">
                <a:solidFill>
                  <a:srgbClr val="FF0000"/>
                </a:solidFill>
                <a:latin typeface="Castellar" pitchFamily="18" charset="0"/>
              </a:rPr>
              <a:t>             assistant professor		DEPT OF BIOTECHNOLOGY</a:t>
            </a:r>
          </a:p>
          <a:p>
            <a:endParaRPr lang="en-US" sz="4400" b="1" i="1" dirty="0">
              <a:solidFill>
                <a:schemeClr val="tx1"/>
              </a:solidFill>
            </a:endParaRPr>
          </a:p>
        </p:txBody>
      </p:sp>
      <p:pic>
        <p:nvPicPr>
          <p:cNvPr id="7" name="Picture 2"/>
          <p:cNvPicPr>
            <a:picLocks noChangeAspect="1" noChangeArrowheads="1"/>
          </p:cNvPicPr>
          <p:nvPr/>
        </p:nvPicPr>
        <p:blipFill>
          <a:blip r:embed="rId2" cstate="print"/>
          <a:srcRect/>
          <a:stretch>
            <a:fillRect/>
          </a:stretch>
        </p:blipFill>
        <p:spPr bwMode="auto">
          <a:xfrm>
            <a:off x="0" y="0"/>
            <a:ext cx="9191625" cy="2362207"/>
          </a:xfrm>
          <a:prstGeom prst="rect">
            <a:avLst/>
          </a:prstGeom>
          <a:noFill/>
          <a:ln w="9525">
            <a:noFill/>
            <a:miter lim="800000"/>
            <a:headEnd/>
            <a:tailEnd/>
          </a:ln>
          <a:effectLst/>
        </p:spPr>
      </p:pic>
      <p:sp>
        <p:nvSpPr>
          <p:cNvPr id="12" name="Slide Number Placeholder 11"/>
          <p:cNvSpPr>
            <a:spLocks noGrp="1"/>
          </p:cNvSpPr>
          <p:nvPr>
            <p:ph type="sldNum" sz="quarter" idx="12"/>
          </p:nvPr>
        </p:nvSpPr>
        <p:spPr/>
        <p:txBody>
          <a:bodyPr/>
          <a:lstStyle/>
          <a:p>
            <a:fld id="{170FEADD-7C68-4FF7-9250-0A74C82061C2}" type="slidenum">
              <a:rPr lang="en-IN" smtClean="0"/>
              <a:pPr/>
              <a:t>1</a:t>
            </a:fld>
            <a:endParaRPr lang="en-IN"/>
          </a:p>
        </p:txBody>
      </p:sp>
      <p:sp>
        <p:nvSpPr>
          <p:cNvPr id="6" name="Title 5"/>
          <p:cNvSpPr>
            <a:spLocks noGrp="1"/>
          </p:cNvSpPr>
          <p:nvPr>
            <p:ph type="ctrTitle"/>
          </p:nvPr>
        </p:nvSpPr>
        <p:spPr>
          <a:xfrm>
            <a:off x="685800" y="2564904"/>
            <a:ext cx="7772400" cy="1507038"/>
          </a:xfrm>
        </p:spPr>
        <p:txBody>
          <a:bodyPr>
            <a:noAutofit/>
          </a:bodyPr>
          <a:lstStyle/>
          <a:p>
            <a:r>
              <a:rPr lang="en-US" sz="4800" dirty="0" smtClean="0"/>
              <a:t>Stem Cells &amp; Their Applications</a:t>
            </a:r>
            <a:br>
              <a:rPr lang="en-US" sz="4800" dirty="0" smtClean="0"/>
            </a:br>
            <a:endParaRPr lang="en-US" sz="4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457200" y="541338"/>
            <a:ext cx="8229600" cy="611187"/>
          </a:xfrm>
        </p:spPr>
        <p:txBody>
          <a:bodyPr>
            <a:normAutofit fontScale="90000"/>
          </a:bodyPr>
          <a:lstStyle/>
          <a:p>
            <a:pPr eaLnBrk="1" hangingPunct="1">
              <a:defRPr/>
            </a:pPr>
            <a:r>
              <a:rPr lang="en-US" dirty="0" smtClean="0"/>
              <a:t>Stages of Embryogenesis</a:t>
            </a:r>
          </a:p>
        </p:txBody>
      </p:sp>
      <p:grpSp>
        <p:nvGrpSpPr>
          <p:cNvPr id="2" name="Group 3"/>
          <p:cNvGrpSpPr>
            <a:grpSpLocks/>
          </p:cNvGrpSpPr>
          <p:nvPr/>
        </p:nvGrpSpPr>
        <p:grpSpPr bwMode="auto">
          <a:xfrm>
            <a:off x="1025525" y="2387600"/>
            <a:ext cx="2016125" cy="1911350"/>
            <a:chOff x="646" y="1504"/>
            <a:chExt cx="1270" cy="1204"/>
          </a:xfrm>
        </p:grpSpPr>
        <p:grpSp>
          <p:nvGrpSpPr>
            <p:cNvPr id="3" name="Group 4"/>
            <p:cNvGrpSpPr>
              <a:grpSpLocks/>
            </p:cNvGrpSpPr>
            <p:nvPr/>
          </p:nvGrpSpPr>
          <p:grpSpPr bwMode="auto">
            <a:xfrm>
              <a:off x="824" y="1504"/>
              <a:ext cx="872" cy="728"/>
              <a:chOff x="824" y="1528"/>
              <a:chExt cx="872" cy="728"/>
            </a:xfrm>
          </p:grpSpPr>
          <p:sp>
            <p:nvSpPr>
              <p:cNvPr id="133125" name="Oval 5" descr="Pink tissue paper"/>
              <p:cNvSpPr>
                <a:spLocks noChangeArrowheads="1"/>
              </p:cNvSpPr>
              <p:nvPr/>
            </p:nvSpPr>
            <p:spPr bwMode="auto">
              <a:xfrm>
                <a:off x="824" y="1528"/>
                <a:ext cx="872" cy="728"/>
              </a:xfrm>
              <a:prstGeom prst="ellipse">
                <a:avLst/>
              </a:prstGeom>
              <a:blipFill dpi="0" rotWithShape="0">
                <a:blip r:embed="rId3" cstate="print"/>
                <a:srcRect/>
                <a:tile tx="0" ty="0" sx="100000" sy="100000" flip="none" algn="tl"/>
              </a:blipFill>
              <a:ln w="38100">
                <a:solidFill>
                  <a:srgbClr val="FF9999"/>
                </a:solidFill>
                <a:round/>
                <a:headEnd/>
                <a:tailEnd/>
              </a:ln>
              <a:effectLst/>
            </p:spPr>
            <p:txBody>
              <a:bodyPr wrap="none" anchor="ctr"/>
              <a:lstStyle/>
              <a:p>
                <a:pPr>
                  <a:defRPr/>
                </a:pPr>
                <a:endParaRPr lang="ru-RU"/>
              </a:p>
            </p:txBody>
          </p:sp>
          <p:sp>
            <p:nvSpPr>
              <p:cNvPr id="133126" name="Oval 6"/>
              <p:cNvSpPr>
                <a:spLocks noChangeArrowheads="1"/>
              </p:cNvSpPr>
              <p:nvPr/>
            </p:nvSpPr>
            <p:spPr bwMode="auto">
              <a:xfrm>
                <a:off x="1080" y="1864"/>
                <a:ext cx="224" cy="224"/>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grpSp>
        <p:sp>
          <p:nvSpPr>
            <p:cNvPr id="133127" name="Text Box 7"/>
            <p:cNvSpPr txBox="1">
              <a:spLocks noChangeArrowheads="1"/>
            </p:cNvSpPr>
            <p:nvPr/>
          </p:nvSpPr>
          <p:spPr bwMode="auto">
            <a:xfrm>
              <a:off x="646" y="2236"/>
              <a:ext cx="1270" cy="472"/>
            </a:xfrm>
            <a:prstGeom prst="rect">
              <a:avLst/>
            </a:prstGeom>
            <a:noFill/>
            <a:ln w="9525">
              <a:noFill/>
              <a:miter lim="800000"/>
              <a:headEnd/>
              <a:tailEnd/>
            </a:ln>
            <a:effectLst>
              <a:outerShdw dist="35921" dir="2700000" algn="ctr" rotWithShape="0">
                <a:schemeClr val="bg1"/>
              </a:outerShdw>
            </a:effectLst>
          </p:spPr>
          <p:txBody>
            <a:bodyPr wrap="none">
              <a:spAutoFit/>
            </a:bodyPr>
            <a:lstStyle/>
            <a:p>
              <a:pPr algn="ctr" eaLnBrk="1" hangingPunct="1">
                <a:lnSpc>
                  <a:spcPct val="90000"/>
                </a:lnSpc>
                <a:defRPr/>
              </a:pPr>
              <a:r>
                <a:rPr lang="en-US" dirty="0">
                  <a:effectLst/>
                  <a:latin typeface="Arial" pitchFamily="34" charset="0"/>
                </a:rPr>
                <a:t>Day 1</a:t>
              </a:r>
            </a:p>
            <a:p>
              <a:pPr algn="ctr" eaLnBrk="1" hangingPunct="1">
                <a:lnSpc>
                  <a:spcPct val="90000"/>
                </a:lnSpc>
                <a:defRPr/>
              </a:pPr>
              <a:r>
                <a:rPr lang="en-US" dirty="0">
                  <a:effectLst/>
                  <a:latin typeface="Arial" pitchFamily="34" charset="0"/>
                </a:rPr>
                <a:t>Fertilized egg</a:t>
              </a:r>
            </a:p>
          </p:txBody>
        </p:sp>
      </p:grpSp>
      <p:grpSp>
        <p:nvGrpSpPr>
          <p:cNvPr id="4" name="Group 8"/>
          <p:cNvGrpSpPr>
            <a:grpSpLocks/>
          </p:cNvGrpSpPr>
          <p:nvPr/>
        </p:nvGrpSpPr>
        <p:grpSpPr bwMode="auto">
          <a:xfrm>
            <a:off x="2730500" y="1677988"/>
            <a:ext cx="2879725" cy="2049462"/>
            <a:chOff x="1720" y="1057"/>
            <a:chExt cx="1814" cy="1291"/>
          </a:xfrm>
        </p:grpSpPr>
        <p:grpSp>
          <p:nvGrpSpPr>
            <p:cNvPr id="5" name="Group 9"/>
            <p:cNvGrpSpPr>
              <a:grpSpLocks/>
            </p:cNvGrpSpPr>
            <p:nvPr/>
          </p:nvGrpSpPr>
          <p:grpSpPr bwMode="auto">
            <a:xfrm>
              <a:off x="2435" y="1057"/>
              <a:ext cx="881" cy="788"/>
              <a:chOff x="2435" y="1057"/>
              <a:chExt cx="881" cy="788"/>
            </a:xfrm>
          </p:grpSpPr>
          <p:sp>
            <p:nvSpPr>
              <p:cNvPr id="133130" name="Freeform 10" descr="Pink tissue paper"/>
              <p:cNvSpPr>
                <a:spLocks/>
              </p:cNvSpPr>
              <p:nvPr/>
            </p:nvSpPr>
            <p:spPr bwMode="auto">
              <a:xfrm>
                <a:off x="2867" y="1057"/>
                <a:ext cx="449" cy="780"/>
              </a:xfrm>
              <a:custGeom>
                <a:avLst/>
                <a:gdLst/>
                <a:ahLst/>
                <a:cxnLst>
                  <a:cxn ang="0">
                    <a:pos x="61" y="47"/>
                  </a:cxn>
                  <a:cxn ang="0">
                    <a:pos x="333" y="151"/>
                  </a:cxn>
                  <a:cxn ang="0">
                    <a:pos x="437" y="351"/>
                  </a:cxn>
                  <a:cxn ang="0">
                    <a:pos x="397" y="583"/>
                  </a:cxn>
                  <a:cxn ang="0">
                    <a:pos x="125" y="767"/>
                  </a:cxn>
                  <a:cxn ang="0">
                    <a:pos x="29" y="663"/>
                  </a:cxn>
                  <a:cxn ang="0">
                    <a:pos x="5" y="103"/>
                  </a:cxn>
                  <a:cxn ang="0">
                    <a:pos x="61" y="47"/>
                  </a:cxn>
                </a:cxnLst>
                <a:rect l="0" t="0" r="r" b="b"/>
                <a:pathLst>
                  <a:path w="449" h="780">
                    <a:moveTo>
                      <a:pt x="61" y="47"/>
                    </a:moveTo>
                    <a:cubicBezTo>
                      <a:pt x="116" y="63"/>
                      <a:pt x="271" y="100"/>
                      <a:pt x="333" y="151"/>
                    </a:cubicBezTo>
                    <a:cubicBezTo>
                      <a:pt x="395" y="202"/>
                      <a:pt x="426" y="279"/>
                      <a:pt x="437" y="351"/>
                    </a:cubicBezTo>
                    <a:cubicBezTo>
                      <a:pt x="448" y="423"/>
                      <a:pt x="449" y="514"/>
                      <a:pt x="397" y="583"/>
                    </a:cubicBezTo>
                    <a:cubicBezTo>
                      <a:pt x="345" y="652"/>
                      <a:pt x="186" y="754"/>
                      <a:pt x="125" y="767"/>
                    </a:cubicBezTo>
                    <a:cubicBezTo>
                      <a:pt x="64" y="780"/>
                      <a:pt x="49" y="774"/>
                      <a:pt x="29" y="663"/>
                    </a:cubicBezTo>
                    <a:cubicBezTo>
                      <a:pt x="9" y="552"/>
                      <a:pt x="0" y="206"/>
                      <a:pt x="5" y="103"/>
                    </a:cubicBezTo>
                    <a:cubicBezTo>
                      <a:pt x="10" y="0"/>
                      <a:pt x="49" y="59"/>
                      <a:pt x="61" y="47"/>
                    </a:cubicBezTo>
                    <a:close/>
                  </a:path>
                </a:pathLst>
              </a:custGeom>
              <a:blipFill dpi="0" rotWithShape="0">
                <a:blip r:embed="rId3" cstate="print"/>
                <a:srcRect/>
                <a:tile tx="0" ty="0" sx="100000" sy="100000" flip="none" algn="tl"/>
              </a:blipFill>
              <a:ln w="38100" cmpd="sng">
                <a:solidFill>
                  <a:srgbClr val="FF9999"/>
                </a:solidFill>
                <a:round/>
                <a:headEnd/>
                <a:tailEnd/>
              </a:ln>
              <a:effectLst/>
            </p:spPr>
            <p:txBody>
              <a:bodyPr/>
              <a:lstStyle/>
              <a:p>
                <a:pPr>
                  <a:defRPr/>
                </a:pPr>
                <a:endParaRPr lang="ru-RU"/>
              </a:p>
            </p:txBody>
          </p:sp>
          <p:sp>
            <p:nvSpPr>
              <p:cNvPr id="133131" name="Freeform 11" descr="Pink tissue paper"/>
              <p:cNvSpPr>
                <a:spLocks/>
              </p:cNvSpPr>
              <p:nvPr/>
            </p:nvSpPr>
            <p:spPr bwMode="auto">
              <a:xfrm flipH="1">
                <a:off x="2435" y="1065"/>
                <a:ext cx="449" cy="780"/>
              </a:xfrm>
              <a:custGeom>
                <a:avLst/>
                <a:gdLst/>
                <a:ahLst/>
                <a:cxnLst>
                  <a:cxn ang="0">
                    <a:pos x="61" y="47"/>
                  </a:cxn>
                  <a:cxn ang="0">
                    <a:pos x="333" y="151"/>
                  </a:cxn>
                  <a:cxn ang="0">
                    <a:pos x="437" y="351"/>
                  </a:cxn>
                  <a:cxn ang="0">
                    <a:pos x="397" y="583"/>
                  </a:cxn>
                  <a:cxn ang="0">
                    <a:pos x="125" y="767"/>
                  </a:cxn>
                  <a:cxn ang="0">
                    <a:pos x="29" y="663"/>
                  </a:cxn>
                  <a:cxn ang="0">
                    <a:pos x="5" y="103"/>
                  </a:cxn>
                  <a:cxn ang="0">
                    <a:pos x="61" y="47"/>
                  </a:cxn>
                </a:cxnLst>
                <a:rect l="0" t="0" r="r" b="b"/>
                <a:pathLst>
                  <a:path w="449" h="780">
                    <a:moveTo>
                      <a:pt x="61" y="47"/>
                    </a:moveTo>
                    <a:cubicBezTo>
                      <a:pt x="116" y="63"/>
                      <a:pt x="271" y="100"/>
                      <a:pt x="333" y="151"/>
                    </a:cubicBezTo>
                    <a:cubicBezTo>
                      <a:pt x="395" y="202"/>
                      <a:pt x="426" y="279"/>
                      <a:pt x="437" y="351"/>
                    </a:cubicBezTo>
                    <a:cubicBezTo>
                      <a:pt x="448" y="423"/>
                      <a:pt x="449" y="514"/>
                      <a:pt x="397" y="583"/>
                    </a:cubicBezTo>
                    <a:cubicBezTo>
                      <a:pt x="345" y="652"/>
                      <a:pt x="186" y="754"/>
                      <a:pt x="125" y="767"/>
                    </a:cubicBezTo>
                    <a:cubicBezTo>
                      <a:pt x="64" y="780"/>
                      <a:pt x="49" y="774"/>
                      <a:pt x="29" y="663"/>
                    </a:cubicBezTo>
                    <a:cubicBezTo>
                      <a:pt x="9" y="552"/>
                      <a:pt x="0" y="206"/>
                      <a:pt x="5" y="103"/>
                    </a:cubicBezTo>
                    <a:cubicBezTo>
                      <a:pt x="10" y="0"/>
                      <a:pt x="49" y="59"/>
                      <a:pt x="61" y="47"/>
                    </a:cubicBezTo>
                    <a:close/>
                  </a:path>
                </a:pathLst>
              </a:custGeom>
              <a:blipFill dpi="0" rotWithShape="0">
                <a:blip r:embed="rId3" cstate="print"/>
                <a:srcRect/>
                <a:tile tx="0" ty="0" sx="100000" sy="100000" flip="none" algn="tl"/>
              </a:blipFill>
              <a:ln w="38100" cmpd="sng">
                <a:solidFill>
                  <a:srgbClr val="FF9999"/>
                </a:solidFill>
                <a:round/>
                <a:headEnd/>
                <a:tailEnd/>
              </a:ln>
              <a:effectLst/>
            </p:spPr>
            <p:txBody>
              <a:bodyPr/>
              <a:lstStyle/>
              <a:p>
                <a:pPr>
                  <a:defRPr/>
                </a:pPr>
                <a:endParaRPr lang="ru-RU"/>
              </a:p>
            </p:txBody>
          </p:sp>
          <p:sp>
            <p:nvSpPr>
              <p:cNvPr id="133132" name="Oval 12"/>
              <p:cNvSpPr>
                <a:spLocks noChangeArrowheads="1"/>
              </p:cNvSpPr>
              <p:nvPr/>
            </p:nvSpPr>
            <p:spPr bwMode="auto">
              <a:xfrm>
                <a:off x="2576" y="1264"/>
                <a:ext cx="224" cy="224"/>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sp>
            <p:nvSpPr>
              <p:cNvPr id="133133" name="Oval 13"/>
              <p:cNvSpPr>
                <a:spLocks noChangeArrowheads="1"/>
              </p:cNvSpPr>
              <p:nvPr/>
            </p:nvSpPr>
            <p:spPr bwMode="auto">
              <a:xfrm>
                <a:off x="2936" y="1328"/>
                <a:ext cx="224" cy="224"/>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grpSp>
        <p:sp>
          <p:nvSpPr>
            <p:cNvPr id="133134" name="Text Box 14"/>
            <p:cNvSpPr txBox="1">
              <a:spLocks noChangeArrowheads="1"/>
            </p:cNvSpPr>
            <p:nvPr/>
          </p:nvSpPr>
          <p:spPr bwMode="auto">
            <a:xfrm>
              <a:off x="2264" y="1876"/>
              <a:ext cx="1270" cy="472"/>
            </a:xfrm>
            <a:prstGeom prst="rect">
              <a:avLst/>
            </a:prstGeom>
            <a:noFill/>
            <a:ln w="9525">
              <a:noFill/>
              <a:miter lim="800000"/>
              <a:headEnd/>
              <a:tailEnd/>
            </a:ln>
            <a:effectLst>
              <a:outerShdw dist="35921" dir="2700000" algn="ctr" rotWithShape="0">
                <a:schemeClr val="bg1"/>
              </a:outerShdw>
            </a:effectLst>
          </p:spPr>
          <p:txBody>
            <a:bodyPr wrap="none">
              <a:spAutoFit/>
            </a:bodyPr>
            <a:lstStyle/>
            <a:p>
              <a:pPr algn="ctr" eaLnBrk="1" hangingPunct="1">
                <a:lnSpc>
                  <a:spcPct val="90000"/>
                </a:lnSpc>
                <a:defRPr/>
              </a:pPr>
              <a:r>
                <a:rPr lang="en-US">
                  <a:effectLst/>
                  <a:latin typeface="Arial" pitchFamily="34" charset="0"/>
                </a:rPr>
                <a:t>Day 2</a:t>
              </a:r>
            </a:p>
            <a:p>
              <a:pPr algn="ctr" eaLnBrk="1" hangingPunct="1">
                <a:lnSpc>
                  <a:spcPct val="90000"/>
                </a:lnSpc>
                <a:defRPr/>
              </a:pPr>
              <a:r>
                <a:rPr lang="en-US">
                  <a:effectLst/>
                  <a:latin typeface="Arial" pitchFamily="34" charset="0"/>
                </a:rPr>
                <a:t>2-cell embryo</a:t>
              </a:r>
            </a:p>
          </p:txBody>
        </p:sp>
        <p:sp>
          <p:nvSpPr>
            <p:cNvPr id="133135" name="Line 15"/>
            <p:cNvSpPr>
              <a:spLocks noChangeShapeType="1"/>
            </p:cNvSpPr>
            <p:nvPr/>
          </p:nvSpPr>
          <p:spPr bwMode="auto">
            <a:xfrm flipV="1">
              <a:off x="1720" y="1520"/>
              <a:ext cx="616" cy="168"/>
            </a:xfrm>
            <a:prstGeom prst="line">
              <a:avLst/>
            </a:prstGeom>
            <a:noFill/>
            <a:ln w="38100">
              <a:solidFill>
                <a:schemeClr val="tx1"/>
              </a:solidFill>
              <a:round/>
              <a:headEnd/>
              <a:tailEnd type="triangle" w="med" len="med"/>
            </a:ln>
            <a:effectLst/>
          </p:spPr>
          <p:txBody>
            <a:bodyPr/>
            <a:lstStyle/>
            <a:p>
              <a:pPr>
                <a:defRPr/>
              </a:pPr>
              <a:endParaRPr lang="ru-RU"/>
            </a:p>
          </p:txBody>
        </p:sp>
      </p:grpSp>
      <p:grpSp>
        <p:nvGrpSpPr>
          <p:cNvPr id="6" name="Group 16"/>
          <p:cNvGrpSpPr>
            <a:grpSpLocks/>
          </p:cNvGrpSpPr>
          <p:nvPr/>
        </p:nvGrpSpPr>
        <p:grpSpPr bwMode="auto">
          <a:xfrm>
            <a:off x="5562600" y="1928813"/>
            <a:ext cx="3117850" cy="2205037"/>
            <a:chOff x="3504" y="1215"/>
            <a:chExt cx="1964" cy="1389"/>
          </a:xfrm>
        </p:grpSpPr>
        <p:grpSp>
          <p:nvGrpSpPr>
            <p:cNvPr id="7" name="Group 17"/>
            <p:cNvGrpSpPr>
              <a:grpSpLocks/>
            </p:cNvGrpSpPr>
            <p:nvPr/>
          </p:nvGrpSpPr>
          <p:grpSpPr bwMode="auto">
            <a:xfrm>
              <a:off x="4240" y="1215"/>
              <a:ext cx="1008" cy="968"/>
              <a:chOff x="4240" y="1215"/>
              <a:chExt cx="1008" cy="968"/>
            </a:xfrm>
          </p:grpSpPr>
          <p:grpSp>
            <p:nvGrpSpPr>
              <p:cNvPr id="8" name="Group 18"/>
              <p:cNvGrpSpPr>
                <a:grpSpLocks/>
              </p:cNvGrpSpPr>
              <p:nvPr/>
            </p:nvGrpSpPr>
            <p:grpSpPr bwMode="auto">
              <a:xfrm>
                <a:off x="4272" y="1454"/>
                <a:ext cx="280" cy="234"/>
                <a:chOff x="920" y="1624"/>
                <a:chExt cx="872" cy="728"/>
              </a:xfrm>
            </p:grpSpPr>
            <p:sp>
              <p:nvSpPr>
                <p:cNvPr id="133139" name="Oval 19" descr="Pink tissue paper"/>
                <p:cNvSpPr>
                  <a:spLocks noChangeArrowheads="1"/>
                </p:cNvSpPr>
                <p:nvPr/>
              </p:nvSpPr>
              <p:spPr bwMode="auto">
                <a:xfrm>
                  <a:off x="920" y="1624"/>
                  <a:ext cx="872" cy="728"/>
                </a:xfrm>
                <a:prstGeom prst="ellipse">
                  <a:avLst/>
                </a:prstGeom>
                <a:blipFill dpi="0" rotWithShape="0">
                  <a:blip r:embed="rId3" cstate="print"/>
                  <a:srcRect/>
                  <a:tile tx="0" ty="0" sx="100000" sy="100000" flip="none" algn="tl"/>
                </a:blipFill>
                <a:ln w="38100">
                  <a:solidFill>
                    <a:srgbClr val="FF9999"/>
                  </a:solidFill>
                  <a:round/>
                  <a:headEnd/>
                  <a:tailEnd/>
                </a:ln>
                <a:effectLst/>
              </p:spPr>
              <p:txBody>
                <a:bodyPr wrap="none" anchor="ctr"/>
                <a:lstStyle/>
                <a:p>
                  <a:pPr>
                    <a:defRPr/>
                  </a:pPr>
                  <a:endParaRPr lang="ru-RU"/>
                </a:p>
              </p:txBody>
            </p:sp>
            <p:sp>
              <p:nvSpPr>
                <p:cNvPr id="133140" name="Oval 20"/>
                <p:cNvSpPr>
                  <a:spLocks noChangeArrowheads="1"/>
                </p:cNvSpPr>
                <p:nvPr/>
              </p:nvSpPr>
              <p:spPr bwMode="auto">
                <a:xfrm>
                  <a:off x="1175" y="1960"/>
                  <a:ext cx="224" cy="224"/>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grpSp>
          <p:grpSp>
            <p:nvGrpSpPr>
              <p:cNvPr id="9" name="Group 21"/>
              <p:cNvGrpSpPr>
                <a:grpSpLocks/>
              </p:cNvGrpSpPr>
              <p:nvPr/>
            </p:nvGrpSpPr>
            <p:grpSpPr bwMode="auto">
              <a:xfrm rot="-828571">
                <a:off x="4544" y="1622"/>
                <a:ext cx="280" cy="234"/>
                <a:chOff x="920" y="1624"/>
                <a:chExt cx="872" cy="728"/>
              </a:xfrm>
            </p:grpSpPr>
            <p:sp>
              <p:nvSpPr>
                <p:cNvPr id="133142" name="Oval 22" descr="Pink tissue paper"/>
                <p:cNvSpPr>
                  <a:spLocks noChangeArrowheads="1"/>
                </p:cNvSpPr>
                <p:nvPr/>
              </p:nvSpPr>
              <p:spPr bwMode="auto">
                <a:xfrm>
                  <a:off x="920" y="1624"/>
                  <a:ext cx="872" cy="728"/>
                </a:xfrm>
                <a:prstGeom prst="ellipse">
                  <a:avLst/>
                </a:prstGeom>
                <a:blipFill dpi="0" rotWithShape="0">
                  <a:blip r:embed="rId3" cstate="print"/>
                  <a:srcRect/>
                  <a:tile tx="0" ty="0" sx="100000" sy="100000" flip="none" algn="tl"/>
                </a:blipFill>
                <a:ln w="38100">
                  <a:solidFill>
                    <a:srgbClr val="FF9999"/>
                  </a:solidFill>
                  <a:round/>
                  <a:headEnd/>
                  <a:tailEnd/>
                </a:ln>
                <a:effectLst/>
              </p:spPr>
              <p:txBody>
                <a:bodyPr wrap="none" anchor="ctr"/>
                <a:lstStyle/>
                <a:p>
                  <a:pPr>
                    <a:defRPr/>
                  </a:pPr>
                  <a:endParaRPr lang="ru-RU"/>
                </a:p>
              </p:txBody>
            </p:sp>
            <p:sp>
              <p:nvSpPr>
                <p:cNvPr id="133143" name="Oval 23"/>
                <p:cNvSpPr>
                  <a:spLocks noChangeArrowheads="1"/>
                </p:cNvSpPr>
                <p:nvPr/>
              </p:nvSpPr>
              <p:spPr bwMode="auto">
                <a:xfrm>
                  <a:off x="1175" y="1959"/>
                  <a:ext cx="224" cy="224"/>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grpSp>
          <p:grpSp>
            <p:nvGrpSpPr>
              <p:cNvPr id="10" name="Group 24"/>
              <p:cNvGrpSpPr>
                <a:grpSpLocks/>
              </p:cNvGrpSpPr>
              <p:nvPr/>
            </p:nvGrpSpPr>
            <p:grpSpPr bwMode="auto">
              <a:xfrm rot="1198108">
                <a:off x="4768" y="1566"/>
                <a:ext cx="280" cy="234"/>
                <a:chOff x="920" y="1624"/>
                <a:chExt cx="872" cy="728"/>
              </a:xfrm>
            </p:grpSpPr>
            <p:sp>
              <p:nvSpPr>
                <p:cNvPr id="133145" name="Oval 25" descr="Pink tissue paper"/>
                <p:cNvSpPr>
                  <a:spLocks noChangeArrowheads="1"/>
                </p:cNvSpPr>
                <p:nvPr/>
              </p:nvSpPr>
              <p:spPr bwMode="auto">
                <a:xfrm>
                  <a:off x="920" y="1624"/>
                  <a:ext cx="872" cy="728"/>
                </a:xfrm>
                <a:prstGeom prst="ellipse">
                  <a:avLst/>
                </a:prstGeom>
                <a:blipFill dpi="0" rotWithShape="0">
                  <a:blip r:embed="rId3" cstate="print"/>
                  <a:srcRect/>
                  <a:tile tx="0" ty="0" sx="100000" sy="100000" flip="none" algn="tl"/>
                </a:blipFill>
                <a:ln w="38100">
                  <a:solidFill>
                    <a:srgbClr val="FF9999"/>
                  </a:solidFill>
                  <a:round/>
                  <a:headEnd/>
                  <a:tailEnd/>
                </a:ln>
                <a:effectLst/>
              </p:spPr>
              <p:txBody>
                <a:bodyPr wrap="none" anchor="ctr"/>
                <a:lstStyle/>
                <a:p>
                  <a:pPr>
                    <a:defRPr/>
                  </a:pPr>
                  <a:endParaRPr lang="ru-RU"/>
                </a:p>
              </p:txBody>
            </p:sp>
            <p:sp>
              <p:nvSpPr>
                <p:cNvPr id="133146" name="Oval 26"/>
                <p:cNvSpPr>
                  <a:spLocks noChangeArrowheads="1"/>
                </p:cNvSpPr>
                <p:nvPr/>
              </p:nvSpPr>
              <p:spPr bwMode="auto">
                <a:xfrm>
                  <a:off x="1174" y="1958"/>
                  <a:ext cx="224" cy="224"/>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grpSp>
          <p:grpSp>
            <p:nvGrpSpPr>
              <p:cNvPr id="11" name="Group 27"/>
              <p:cNvGrpSpPr>
                <a:grpSpLocks/>
              </p:cNvGrpSpPr>
              <p:nvPr/>
            </p:nvGrpSpPr>
            <p:grpSpPr bwMode="auto">
              <a:xfrm rot="3170461">
                <a:off x="4592" y="1238"/>
                <a:ext cx="280" cy="234"/>
                <a:chOff x="920" y="1624"/>
                <a:chExt cx="872" cy="728"/>
              </a:xfrm>
            </p:grpSpPr>
            <p:sp>
              <p:nvSpPr>
                <p:cNvPr id="133148" name="Oval 28" descr="Pink tissue paper"/>
                <p:cNvSpPr>
                  <a:spLocks noChangeArrowheads="1"/>
                </p:cNvSpPr>
                <p:nvPr/>
              </p:nvSpPr>
              <p:spPr bwMode="auto">
                <a:xfrm>
                  <a:off x="920" y="1624"/>
                  <a:ext cx="872" cy="728"/>
                </a:xfrm>
                <a:prstGeom prst="ellipse">
                  <a:avLst/>
                </a:prstGeom>
                <a:blipFill dpi="0" rotWithShape="0">
                  <a:blip r:embed="rId3" cstate="print"/>
                  <a:srcRect/>
                  <a:tile tx="0" ty="0" sx="100000" sy="100000" flip="none" algn="tl"/>
                </a:blipFill>
                <a:ln w="38100">
                  <a:solidFill>
                    <a:srgbClr val="FF9999"/>
                  </a:solidFill>
                  <a:round/>
                  <a:headEnd/>
                  <a:tailEnd/>
                </a:ln>
                <a:effectLst/>
              </p:spPr>
              <p:txBody>
                <a:bodyPr wrap="none" anchor="ctr"/>
                <a:lstStyle/>
                <a:p>
                  <a:pPr>
                    <a:defRPr/>
                  </a:pPr>
                  <a:endParaRPr lang="ru-RU"/>
                </a:p>
              </p:txBody>
            </p:sp>
            <p:sp>
              <p:nvSpPr>
                <p:cNvPr id="133149" name="Oval 29"/>
                <p:cNvSpPr>
                  <a:spLocks noChangeArrowheads="1"/>
                </p:cNvSpPr>
                <p:nvPr/>
              </p:nvSpPr>
              <p:spPr bwMode="auto">
                <a:xfrm>
                  <a:off x="1173" y="1959"/>
                  <a:ext cx="224" cy="224"/>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grpSp>
          <p:grpSp>
            <p:nvGrpSpPr>
              <p:cNvPr id="12" name="Group 30"/>
              <p:cNvGrpSpPr>
                <a:grpSpLocks/>
              </p:cNvGrpSpPr>
              <p:nvPr/>
            </p:nvGrpSpPr>
            <p:grpSpPr bwMode="auto">
              <a:xfrm rot="18429539" flipH="1">
                <a:off x="4695" y="1807"/>
                <a:ext cx="280" cy="234"/>
                <a:chOff x="920" y="1624"/>
                <a:chExt cx="872" cy="728"/>
              </a:xfrm>
            </p:grpSpPr>
            <p:sp>
              <p:nvSpPr>
                <p:cNvPr id="133151" name="Oval 31" descr="Pink tissue paper"/>
                <p:cNvSpPr>
                  <a:spLocks noChangeArrowheads="1"/>
                </p:cNvSpPr>
                <p:nvPr/>
              </p:nvSpPr>
              <p:spPr bwMode="auto">
                <a:xfrm>
                  <a:off x="920" y="1624"/>
                  <a:ext cx="872" cy="728"/>
                </a:xfrm>
                <a:prstGeom prst="ellipse">
                  <a:avLst/>
                </a:prstGeom>
                <a:blipFill dpi="0" rotWithShape="0">
                  <a:blip r:embed="rId3" cstate="print"/>
                  <a:srcRect/>
                  <a:tile tx="0" ty="0" sx="100000" sy="100000" flip="none" algn="tl"/>
                </a:blipFill>
                <a:ln w="38100">
                  <a:solidFill>
                    <a:srgbClr val="FF9999"/>
                  </a:solidFill>
                  <a:round/>
                  <a:headEnd/>
                  <a:tailEnd/>
                </a:ln>
                <a:effectLst/>
              </p:spPr>
              <p:txBody>
                <a:bodyPr wrap="none" anchor="ctr"/>
                <a:lstStyle/>
                <a:p>
                  <a:pPr>
                    <a:defRPr/>
                  </a:pPr>
                  <a:endParaRPr lang="ru-RU"/>
                </a:p>
              </p:txBody>
            </p:sp>
            <p:sp>
              <p:nvSpPr>
                <p:cNvPr id="133152" name="Oval 32"/>
                <p:cNvSpPr>
                  <a:spLocks noChangeArrowheads="1"/>
                </p:cNvSpPr>
                <p:nvPr/>
              </p:nvSpPr>
              <p:spPr bwMode="auto">
                <a:xfrm>
                  <a:off x="1175" y="1957"/>
                  <a:ext cx="224" cy="224"/>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grpSp>
          <p:grpSp>
            <p:nvGrpSpPr>
              <p:cNvPr id="13" name="Group 33"/>
              <p:cNvGrpSpPr>
                <a:grpSpLocks/>
              </p:cNvGrpSpPr>
              <p:nvPr/>
            </p:nvGrpSpPr>
            <p:grpSpPr bwMode="auto">
              <a:xfrm>
                <a:off x="4912" y="1694"/>
                <a:ext cx="280" cy="234"/>
                <a:chOff x="920" y="1624"/>
                <a:chExt cx="872" cy="728"/>
              </a:xfrm>
            </p:grpSpPr>
            <p:sp>
              <p:nvSpPr>
                <p:cNvPr id="133154" name="Oval 34" descr="Pink tissue paper"/>
                <p:cNvSpPr>
                  <a:spLocks noChangeArrowheads="1"/>
                </p:cNvSpPr>
                <p:nvPr/>
              </p:nvSpPr>
              <p:spPr bwMode="auto">
                <a:xfrm>
                  <a:off x="920" y="1624"/>
                  <a:ext cx="872" cy="728"/>
                </a:xfrm>
                <a:prstGeom prst="ellipse">
                  <a:avLst/>
                </a:prstGeom>
                <a:blipFill dpi="0" rotWithShape="0">
                  <a:blip r:embed="rId3" cstate="print"/>
                  <a:srcRect/>
                  <a:tile tx="0" ty="0" sx="100000" sy="100000" flip="none" algn="tl"/>
                </a:blipFill>
                <a:ln w="38100">
                  <a:solidFill>
                    <a:srgbClr val="FF9999"/>
                  </a:solidFill>
                  <a:round/>
                  <a:headEnd/>
                  <a:tailEnd/>
                </a:ln>
                <a:effectLst/>
              </p:spPr>
              <p:txBody>
                <a:bodyPr wrap="none" anchor="ctr"/>
                <a:lstStyle/>
                <a:p>
                  <a:pPr>
                    <a:defRPr/>
                  </a:pPr>
                  <a:endParaRPr lang="ru-RU"/>
                </a:p>
              </p:txBody>
            </p:sp>
            <p:sp>
              <p:nvSpPr>
                <p:cNvPr id="133155" name="Oval 35"/>
                <p:cNvSpPr>
                  <a:spLocks noChangeArrowheads="1"/>
                </p:cNvSpPr>
                <p:nvPr/>
              </p:nvSpPr>
              <p:spPr bwMode="auto">
                <a:xfrm>
                  <a:off x="1175" y="1960"/>
                  <a:ext cx="224" cy="224"/>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grpSp>
          <p:grpSp>
            <p:nvGrpSpPr>
              <p:cNvPr id="14" name="Group 36"/>
              <p:cNvGrpSpPr>
                <a:grpSpLocks/>
              </p:cNvGrpSpPr>
              <p:nvPr/>
            </p:nvGrpSpPr>
            <p:grpSpPr bwMode="auto">
              <a:xfrm rot="-828571">
                <a:off x="4352" y="1294"/>
                <a:ext cx="280" cy="234"/>
                <a:chOff x="920" y="1624"/>
                <a:chExt cx="872" cy="728"/>
              </a:xfrm>
            </p:grpSpPr>
            <p:sp>
              <p:nvSpPr>
                <p:cNvPr id="133157" name="Oval 37" descr="Pink tissue paper"/>
                <p:cNvSpPr>
                  <a:spLocks noChangeArrowheads="1"/>
                </p:cNvSpPr>
                <p:nvPr/>
              </p:nvSpPr>
              <p:spPr bwMode="auto">
                <a:xfrm>
                  <a:off x="920" y="1624"/>
                  <a:ext cx="872" cy="728"/>
                </a:xfrm>
                <a:prstGeom prst="ellipse">
                  <a:avLst/>
                </a:prstGeom>
                <a:blipFill dpi="0" rotWithShape="0">
                  <a:blip r:embed="rId3" cstate="print"/>
                  <a:srcRect/>
                  <a:tile tx="0" ty="0" sx="100000" sy="100000" flip="none" algn="tl"/>
                </a:blipFill>
                <a:ln w="38100">
                  <a:solidFill>
                    <a:srgbClr val="FF9999"/>
                  </a:solidFill>
                  <a:round/>
                  <a:headEnd/>
                  <a:tailEnd/>
                </a:ln>
                <a:effectLst/>
              </p:spPr>
              <p:txBody>
                <a:bodyPr wrap="none" anchor="ctr"/>
                <a:lstStyle/>
                <a:p>
                  <a:pPr>
                    <a:defRPr/>
                  </a:pPr>
                  <a:endParaRPr lang="ru-RU"/>
                </a:p>
              </p:txBody>
            </p:sp>
            <p:sp>
              <p:nvSpPr>
                <p:cNvPr id="133158" name="Oval 38"/>
                <p:cNvSpPr>
                  <a:spLocks noChangeArrowheads="1"/>
                </p:cNvSpPr>
                <p:nvPr/>
              </p:nvSpPr>
              <p:spPr bwMode="auto">
                <a:xfrm>
                  <a:off x="1175" y="1959"/>
                  <a:ext cx="224" cy="224"/>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grpSp>
          <p:grpSp>
            <p:nvGrpSpPr>
              <p:cNvPr id="15" name="Group 39"/>
              <p:cNvGrpSpPr>
                <a:grpSpLocks/>
              </p:cNvGrpSpPr>
              <p:nvPr/>
            </p:nvGrpSpPr>
            <p:grpSpPr bwMode="auto">
              <a:xfrm rot="1198108">
                <a:off x="4240" y="1662"/>
                <a:ext cx="280" cy="234"/>
                <a:chOff x="920" y="1624"/>
                <a:chExt cx="872" cy="728"/>
              </a:xfrm>
            </p:grpSpPr>
            <p:sp>
              <p:nvSpPr>
                <p:cNvPr id="133160" name="Oval 40" descr="Pink tissue paper"/>
                <p:cNvSpPr>
                  <a:spLocks noChangeArrowheads="1"/>
                </p:cNvSpPr>
                <p:nvPr/>
              </p:nvSpPr>
              <p:spPr bwMode="auto">
                <a:xfrm>
                  <a:off x="920" y="1624"/>
                  <a:ext cx="872" cy="728"/>
                </a:xfrm>
                <a:prstGeom prst="ellipse">
                  <a:avLst/>
                </a:prstGeom>
                <a:blipFill dpi="0" rotWithShape="0">
                  <a:blip r:embed="rId3" cstate="print"/>
                  <a:srcRect/>
                  <a:tile tx="0" ty="0" sx="100000" sy="100000" flip="none" algn="tl"/>
                </a:blipFill>
                <a:ln w="38100">
                  <a:solidFill>
                    <a:srgbClr val="FF9999"/>
                  </a:solidFill>
                  <a:round/>
                  <a:headEnd/>
                  <a:tailEnd/>
                </a:ln>
                <a:effectLst/>
              </p:spPr>
              <p:txBody>
                <a:bodyPr wrap="none" anchor="ctr"/>
                <a:lstStyle/>
                <a:p>
                  <a:pPr>
                    <a:defRPr/>
                  </a:pPr>
                  <a:endParaRPr lang="ru-RU"/>
                </a:p>
              </p:txBody>
            </p:sp>
            <p:sp>
              <p:nvSpPr>
                <p:cNvPr id="133161" name="Oval 41"/>
                <p:cNvSpPr>
                  <a:spLocks noChangeArrowheads="1"/>
                </p:cNvSpPr>
                <p:nvPr/>
              </p:nvSpPr>
              <p:spPr bwMode="auto">
                <a:xfrm>
                  <a:off x="1174" y="1958"/>
                  <a:ext cx="224" cy="224"/>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grpSp>
          <p:grpSp>
            <p:nvGrpSpPr>
              <p:cNvPr id="16" name="Group 42"/>
              <p:cNvGrpSpPr>
                <a:grpSpLocks/>
              </p:cNvGrpSpPr>
              <p:nvPr/>
            </p:nvGrpSpPr>
            <p:grpSpPr bwMode="auto">
              <a:xfrm rot="3170461">
                <a:off x="4392" y="1926"/>
                <a:ext cx="280" cy="234"/>
                <a:chOff x="920" y="1624"/>
                <a:chExt cx="872" cy="728"/>
              </a:xfrm>
            </p:grpSpPr>
            <p:sp>
              <p:nvSpPr>
                <p:cNvPr id="133163" name="Oval 43" descr="Pink tissue paper"/>
                <p:cNvSpPr>
                  <a:spLocks noChangeArrowheads="1"/>
                </p:cNvSpPr>
                <p:nvPr/>
              </p:nvSpPr>
              <p:spPr bwMode="auto">
                <a:xfrm>
                  <a:off x="920" y="1624"/>
                  <a:ext cx="872" cy="728"/>
                </a:xfrm>
                <a:prstGeom prst="ellipse">
                  <a:avLst/>
                </a:prstGeom>
                <a:blipFill dpi="0" rotWithShape="0">
                  <a:blip r:embed="rId3" cstate="print"/>
                  <a:srcRect/>
                  <a:tile tx="0" ty="0" sx="100000" sy="100000" flip="none" algn="tl"/>
                </a:blipFill>
                <a:ln w="38100">
                  <a:solidFill>
                    <a:srgbClr val="FF9999"/>
                  </a:solidFill>
                  <a:round/>
                  <a:headEnd/>
                  <a:tailEnd/>
                </a:ln>
                <a:effectLst/>
              </p:spPr>
              <p:txBody>
                <a:bodyPr wrap="none" anchor="ctr"/>
                <a:lstStyle/>
                <a:p>
                  <a:pPr>
                    <a:defRPr/>
                  </a:pPr>
                  <a:endParaRPr lang="ru-RU"/>
                </a:p>
              </p:txBody>
            </p:sp>
            <p:sp>
              <p:nvSpPr>
                <p:cNvPr id="133164" name="Oval 44"/>
                <p:cNvSpPr>
                  <a:spLocks noChangeArrowheads="1"/>
                </p:cNvSpPr>
                <p:nvPr/>
              </p:nvSpPr>
              <p:spPr bwMode="auto">
                <a:xfrm>
                  <a:off x="1173" y="1959"/>
                  <a:ext cx="224" cy="224"/>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grpSp>
          <p:grpSp>
            <p:nvGrpSpPr>
              <p:cNvPr id="17" name="Group 45"/>
              <p:cNvGrpSpPr>
                <a:grpSpLocks/>
              </p:cNvGrpSpPr>
              <p:nvPr/>
            </p:nvGrpSpPr>
            <p:grpSpPr bwMode="auto">
              <a:xfrm rot="18429539" flipH="1">
                <a:off x="4887" y="1351"/>
                <a:ext cx="280" cy="234"/>
                <a:chOff x="920" y="1624"/>
                <a:chExt cx="872" cy="728"/>
              </a:xfrm>
            </p:grpSpPr>
            <p:sp>
              <p:nvSpPr>
                <p:cNvPr id="133166" name="Oval 46" descr="Pink tissue paper"/>
                <p:cNvSpPr>
                  <a:spLocks noChangeArrowheads="1"/>
                </p:cNvSpPr>
                <p:nvPr/>
              </p:nvSpPr>
              <p:spPr bwMode="auto">
                <a:xfrm>
                  <a:off x="920" y="1624"/>
                  <a:ext cx="872" cy="728"/>
                </a:xfrm>
                <a:prstGeom prst="ellipse">
                  <a:avLst/>
                </a:prstGeom>
                <a:blipFill dpi="0" rotWithShape="0">
                  <a:blip r:embed="rId3" cstate="print"/>
                  <a:srcRect/>
                  <a:tile tx="0" ty="0" sx="100000" sy="100000" flip="none" algn="tl"/>
                </a:blipFill>
                <a:ln w="38100">
                  <a:solidFill>
                    <a:srgbClr val="FF9999"/>
                  </a:solidFill>
                  <a:round/>
                  <a:headEnd/>
                  <a:tailEnd/>
                </a:ln>
                <a:effectLst/>
              </p:spPr>
              <p:txBody>
                <a:bodyPr wrap="none" anchor="ctr"/>
                <a:lstStyle/>
                <a:p>
                  <a:pPr>
                    <a:defRPr/>
                  </a:pPr>
                  <a:endParaRPr lang="ru-RU"/>
                </a:p>
              </p:txBody>
            </p:sp>
            <p:sp>
              <p:nvSpPr>
                <p:cNvPr id="133167" name="Oval 47"/>
                <p:cNvSpPr>
                  <a:spLocks noChangeArrowheads="1"/>
                </p:cNvSpPr>
                <p:nvPr/>
              </p:nvSpPr>
              <p:spPr bwMode="auto">
                <a:xfrm>
                  <a:off x="1175" y="1957"/>
                  <a:ext cx="224" cy="224"/>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grpSp>
          <p:grpSp>
            <p:nvGrpSpPr>
              <p:cNvPr id="18" name="Group 48"/>
              <p:cNvGrpSpPr>
                <a:grpSpLocks/>
              </p:cNvGrpSpPr>
              <p:nvPr/>
            </p:nvGrpSpPr>
            <p:grpSpPr bwMode="auto">
              <a:xfrm>
                <a:off x="4400" y="1486"/>
                <a:ext cx="280" cy="234"/>
                <a:chOff x="920" y="1624"/>
                <a:chExt cx="872" cy="728"/>
              </a:xfrm>
            </p:grpSpPr>
            <p:sp>
              <p:nvSpPr>
                <p:cNvPr id="133169" name="Oval 49" descr="Pink tissue paper"/>
                <p:cNvSpPr>
                  <a:spLocks noChangeArrowheads="1"/>
                </p:cNvSpPr>
                <p:nvPr/>
              </p:nvSpPr>
              <p:spPr bwMode="auto">
                <a:xfrm>
                  <a:off x="920" y="1624"/>
                  <a:ext cx="872" cy="728"/>
                </a:xfrm>
                <a:prstGeom prst="ellipse">
                  <a:avLst/>
                </a:prstGeom>
                <a:blipFill dpi="0" rotWithShape="0">
                  <a:blip r:embed="rId3" cstate="print"/>
                  <a:srcRect/>
                  <a:tile tx="0" ty="0" sx="100000" sy="100000" flip="none" algn="tl"/>
                </a:blipFill>
                <a:ln w="38100">
                  <a:solidFill>
                    <a:srgbClr val="FF9999"/>
                  </a:solidFill>
                  <a:round/>
                  <a:headEnd/>
                  <a:tailEnd/>
                </a:ln>
                <a:effectLst/>
              </p:spPr>
              <p:txBody>
                <a:bodyPr wrap="none" anchor="ctr"/>
                <a:lstStyle/>
                <a:p>
                  <a:pPr>
                    <a:defRPr/>
                  </a:pPr>
                  <a:endParaRPr lang="ru-RU"/>
                </a:p>
              </p:txBody>
            </p:sp>
            <p:sp>
              <p:nvSpPr>
                <p:cNvPr id="133170" name="Oval 50"/>
                <p:cNvSpPr>
                  <a:spLocks noChangeArrowheads="1"/>
                </p:cNvSpPr>
                <p:nvPr/>
              </p:nvSpPr>
              <p:spPr bwMode="auto">
                <a:xfrm>
                  <a:off x="1175" y="1960"/>
                  <a:ext cx="224" cy="224"/>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grpSp>
          <p:grpSp>
            <p:nvGrpSpPr>
              <p:cNvPr id="19" name="Group 51"/>
              <p:cNvGrpSpPr>
                <a:grpSpLocks/>
              </p:cNvGrpSpPr>
              <p:nvPr/>
            </p:nvGrpSpPr>
            <p:grpSpPr bwMode="auto">
              <a:xfrm rot="-828571">
                <a:off x="4592" y="1718"/>
                <a:ext cx="280" cy="234"/>
                <a:chOff x="920" y="1624"/>
                <a:chExt cx="872" cy="728"/>
              </a:xfrm>
            </p:grpSpPr>
            <p:sp>
              <p:nvSpPr>
                <p:cNvPr id="133172" name="Oval 52" descr="Pink tissue paper"/>
                <p:cNvSpPr>
                  <a:spLocks noChangeArrowheads="1"/>
                </p:cNvSpPr>
                <p:nvPr/>
              </p:nvSpPr>
              <p:spPr bwMode="auto">
                <a:xfrm>
                  <a:off x="920" y="1624"/>
                  <a:ext cx="872" cy="728"/>
                </a:xfrm>
                <a:prstGeom prst="ellipse">
                  <a:avLst/>
                </a:prstGeom>
                <a:blipFill dpi="0" rotWithShape="0">
                  <a:blip r:embed="rId3" cstate="print"/>
                  <a:srcRect/>
                  <a:tile tx="0" ty="0" sx="100000" sy="100000" flip="none" algn="tl"/>
                </a:blipFill>
                <a:ln w="38100">
                  <a:solidFill>
                    <a:srgbClr val="FF9999"/>
                  </a:solidFill>
                  <a:round/>
                  <a:headEnd/>
                  <a:tailEnd/>
                </a:ln>
                <a:effectLst/>
              </p:spPr>
              <p:txBody>
                <a:bodyPr wrap="none" anchor="ctr"/>
                <a:lstStyle/>
                <a:p>
                  <a:pPr>
                    <a:defRPr/>
                  </a:pPr>
                  <a:endParaRPr lang="ru-RU"/>
                </a:p>
              </p:txBody>
            </p:sp>
            <p:sp>
              <p:nvSpPr>
                <p:cNvPr id="133173" name="Oval 53"/>
                <p:cNvSpPr>
                  <a:spLocks noChangeArrowheads="1"/>
                </p:cNvSpPr>
                <p:nvPr/>
              </p:nvSpPr>
              <p:spPr bwMode="auto">
                <a:xfrm>
                  <a:off x="1175" y="1959"/>
                  <a:ext cx="224" cy="224"/>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grpSp>
          <p:grpSp>
            <p:nvGrpSpPr>
              <p:cNvPr id="20" name="Group 54"/>
              <p:cNvGrpSpPr>
                <a:grpSpLocks/>
              </p:cNvGrpSpPr>
              <p:nvPr/>
            </p:nvGrpSpPr>
            <p:grpSpPr bwMode="auto">
              <a:xfrm rot="1198108">
                <a:off x="4968" y="1510"/>
                <a:ext cx="280" cy="234"/>
                <a:chOff x="920" y="1624"/>
                <a:chExt cx="872" cy="728"/>
              </a:xfrm>
            </p:grpSpPr>
            <p:sp>
              <p:nvSpPr>
                <p:cNvPr id="133175" name="Oval 55" descr="Pink tissue paper"/>
                <p:cNvSpPr>
                  <a:spLocks noChangeArrowheads="1"/>
                </p:cNvSpPr>
                <p:nvPr/>
              </p:nvSpPr>
              <p:spPr bwMode="auto">
                <a:xfrm>
                  <a:off x="920" y="1624"/>
                  <a:ext cx="872" cy="728"/>
                </a:xfrm>
                <a:prstGeom prst="ellipse">
                  <a:avLst/>
                </a:prstGeom>
                <a:blipFill dpi="0" rotWithShape="0">
                  <a:blip r:embed="rId3" cstate="print"/>
                  <a:srcRect/>
                  <a:tile tx="0" ty="0" sx="100000" sy="100000" flip="none" algn="tl"/>
                </a:blipFill>
                <a:ln w="38100">
                  <a:solidFill>
                    <a:srgbClr val="FF9999"/>
                  </a:solidFill>
                  <a:round/>
                  <a:headEnd/>
                  <a:tailEnd/>
                </a:ln>
                <a:effectLst/>
              </p:spPr>
              <p:txBody>
                <a:bodyPr wrap="none" anchor="ctr"/>
                <a:lstStyle/>
                <a:p>
                  <a:pPr>
                    <a:defRPr/>
                  </a:pPr>
                  <a:endParaRPr lang="ru-RU"/>
                </a:p>
              </p:txBody>
            </p:sp>
            <p:sp>
              <p:nvSpPr>
                <p:cNvPr id="133176" name="Oval 56"/>
                <p:cNvSpPr>
                  <a:spLocks noChangeArrowheads="1"/>
                </p:cNvSpPr>
                <p:nvPr/>
              </p:nvSpPr>
              <p:spPr bwMode="auto">
                <a:xfrm>
                  <a:off x="1174" y="1958"/>
                  <a:ext cx="224" cy="224"/>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grpSp>
          <p:grpSp>
            <p:nvGrpSpPr>
              <p:cNvPr id="21" name="Group 57"/>
              <p:cNvGrpSpPr>
                <a:grpSpLocks/>
              </p:cNvGrpSpPr>
              <p:nvPr/>
            </p:nvGrpSpPr>
            <p:grpSpPr bwMode="auto">
              <a:xfrm rot="3170461">
                <a:off x="4640" y="1398"/>
                <a:ext cx="280" cy="234"/>
                <a:chOff x="920" y="1624"/>
                <a:chExt cx="872" cy="728"/>
              </a:xfrm>
            </p:grpSpPr>
            <p:sp>
              <p:nvSpPr>
                <p:cNvPr id="133178" name="Oval 58" descr="Pink tissue paper"/>
                <p:cNvSpPr>
                  <a:spLocks noChangeArrowheads="1"/>
                </p:cNvSpPr>
                <p:nvPr/>
              </p:nvSpPr>
              <p:spPr bwMode="auto">
                <a:xfrm>
                  <a:off x="920" y="1624"/>
                  <a:ext cx="872" cy="728"/>
                </a:xfrm>
                <a:prstGeom prst="ellipse">
                  <a:avLst/>
                </a:prstGeom>
                <a:blipFill dpi="0" rotWithShape="0">
                  <a:blip r:embed="rId3" cstate="print"/>
                  <a:srcRect/>
                  <a:tile tx="0" ty="0" sx="100000" sy="100000" flip="none" algn="tl"/>
                </a:blipFill>
                <a:ln w="38100">
                  <a:solidFill>
                    <a:srgbClr val="FF9999"/>
                  </a:solidFill>
                  <a:round/>
                  <a:headEnd/>
                  <a:tailEnd/>
                </a:ln>
                <a:effectLst/>
              </p:spPr>
              <p:txBody>
                <a:bodyPr wrap="none" anchor="ctr"/>
                <a:lstStyle/>
                <a:p>
                  <a:pPr>
                    <a:defRPr/>
                  </a:pPr>
                  <a:endParaRPr lang="ru-RU"/>
                </a:p>
              </p:txBody>
            </p:sp>
            <p:sp>
              <p:nvSpPr>
                <p:cNvPr id="133179" name="Oval 59"/>
                <p:cNvSpPr>
                  <a:spLocks noChangeArrowheads="1"/>
                </p:cNvSpPr>
                <p:nvPr/>
              </p:nvSpPr>
              <p:spPr bwMode="auto">
                <a:xfrm>
                  <a:off x="1173" y="1959"/>
                  <a:ext cx="224" cy="224"/>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grpSp>
          <p:grpSp>
            <p:nvGrpSpPr>
              <p:cNvPr id="22" name="Group 60"/>
              <p:cNvGrpSpPr>
                <a:grpSpLocks/>
              </p:cNvGrpSpPr>
              <p:nvPr/>
            </p:nvGrpSpPr>
            <p:grpSpPr bwMode="auto">
              <a:xfrm rot="18429539" flipH="1">
                <a:off x="4783" y="1879"/>
                <a:ext cx="280" cy="234"/>
                <a:chOff x="920" y="1624"/>
                <a:chExt cx="872" cy="728"/>
              </a:xfrm>
            </p:grpSpPr>
            <p:sp>
              <p:nvSpPr>
                <p:cNvPr id="133181" name="Oval 61" descr="Pink tissue paper"/>
                <p:cNvSpPr>
                  <a:spLocks noChangeArrowheads="1"/>
                </p:cNvSpPr>
                <p:nvPr/>
              </p:nvSpPr>
              <p:spPr bwMode="auto">
                <a:xfrm>
                  <a:off x="920" y="1624"/>
                  <a:ext cx="872" cy="728"/>
                </a:xfrm>
                <a:prstGeom prst="ellipse">
                  <a:avLst/>
                </a:prstGeom>
                <a:blipFill dpi="0" rotWithShape="0">
                  <a:blip r:embed="rId3" cstate="print"/>
                  <a:srcRect/>
                  <a:tile tx="0" ty="0" sx="100000" sy="100000" flip="none" algn="tl"/>
                </a:blipFill>
                <a:ln w="38100">
                  <a:solidFill>
                    <a:srgbClr val="FF9999"/>
                  </a:solidFill>
                  <a:round/>
                  <a:headEnd/>
                  <a:tailEnd/>
                </a:ln>
                <a:effectLst/>
              </p:spPr>
              <p:txBody>
                <a:bodyPr wrap="none" anchor="ctr"/>
                <a:lstStyle/>
                <a:p>
                  <a:pPr>
                    <a:defRPr/>
                  </a:pPr>
                  <a:endParaRPr lang="ru-RU"/>
                </a:p>
              </p:txBody>
            </p:sp>
            <p:sp>
              <p:nvSpPr>
                <p:cNvPr id="133182" name="Oval 62"/>
                <p:cNvSpPr>
                  <a:spLocks noChangeArrowheads="1"/>
                </p:cNvSpPr>
                <p:nvPr/>
              </p:nvSpPr>
              <p:spPr bwMode="auto">
                <a:xfrm>
                  <a:off x="1175" y="1957"/>
                  <a:ext cx="224" cy="224"/>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grpSp>
          <p:grpSp>
            <p:nvGrpSpPr>
              <p:cNvPr id="23" name="Group 63"/>
              <p:cNvGrpSpPr>
                <a:grpSpLocks/>
              </p:cNvGrpSpPr>
              <p:nvPr/>
            </p:nvGrpSpPr>
            <p:grpSpPr bwMode="auto">
              <a:xfrm>
                <a:off x="4952" y="1718"/>
                <a:ext cx="280" cy="234"/>
                <a:chOff x="920" y="1624"/>
                <a:chExt cx="872" cy="728"/>
              </a:xfrm>
            </p:grpSpPr>
            <p:sp>
              <p:nvSpPr>
                <p:cNvPr id="133184" name="Oval 64" descr="Pink tissue paper"/>
                <p:cNvSpPr>
                  <a:spLocks noChangeArrowheads="1"/>
                </p:cNvSpPr>
                <p:nvPr/>
              </p:nvSpPr>
              <p:spPr bwMode="auto">
                <a:xfrm>
                  <a:off x="920" y="1624"/>
                  <a:ext cx="872" cy="728"/>
                </a:xfrm>
                <a:prstGeom prst="ellipse">
                  <a:avLst/>
                </a:prstGeom>
                <a:blipFill dpi="0" rotWithShape="0">
                  <a:blip r:embed="rId3" cstate="print"/>
                  <a:srcRect/>
                  <a:tile tx="0" ty="0" sx="100000" sy="100000" flip="none" algn="tl"/>
                </a:blipFill>
                <a:ln w="38100">
                  <a:solidFill>
                    <a:srgbClr val="FF9999"/>
                  </a:solidFill>
                  <a:round/>
                  <a:headEnd/>
                  <a:tailEnd/>
                </a:ln>
                <a:effectLst/>
              </p:spPr>
              <p:txBody>
                <a:bodyPr wrap="none" anchor="ctr"/>
                <a:lstStyle/>
                <a:p>
                  <a:pPr>
                    <a:defRPr/>
                  </a:pPr>
                  <a:endParaRPr lang="ru-RU"/>
                </a:p>
              </p:txBody>
            </p:sp>
            <p:sp>
              <p:nvSpPr>
                <p:cNvPr id="133185" name="Oval 65"/>
                <p:cNvSpPr>
                  <a:spLocks noChangeArrowheads="1"/>
                </p:cNvSpPr>
                <p:nvPr/>
              </p:nvSpPr>
              <p:spPr bwMode="auto">
                <a:xfrm>
                  <a:off x="1175" y="1960"/>
                  <a:ext cx="224" cy="224"/>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grpSp>
          <p:grpSp>
            <p:nvGrpSpPr>
              <p:cNvPr id="24" name="Group 66"/>
              <p:cNvGrpSpPr>
                <a:grpSpLocks/>
              </p:cNvGrpSpPr>
              <p:nvPr/>
            </p:nvGrpSpPr>
            <p:grpSpPr bwMode="auto">
              <a:xfrm rot="-828571">
                <a:off x="4432" y="1334"/>
                <a:ext cx="280" cy="234"/>
                <a:chOff x="920" y="1624"/>
                <a:chExt cx="872" cy="728"/>
              </a:xfrm>
            </p:grpSpPr>
            <p:sp>
              <p:nvSpPr>
                <p:cNvPr id="133187" name="Oval 67" descr="Pink tissue paper"/>
                <p:cNvSpPr>
                  <a:spLocks noChangeArrowheads="1"/>
                </p:cNvSpPr>
                <p:nvPr/>
              </p:nvSpPr>
              <p:spPr bwMode="auto">
                <a:xfrm>
                  <a:off x="920" y="1624"/>
                  <a:ext cx="872" cy="728"/>
                </a:xfrm>
                <a:prstGeom prst="ellipse">
                  <a:avLst/>
                </a:prstGeom>
                <a:blipFill dpi="0" rotWithShape="0">
                  <a:blip r:embed="rId3" cstate="print"/>
                  <a:srcRect/>
                  <a:tile tx="0" ty="0" sx="100000" sy="100000" flip="none" algn="tl"/>
                </a:blipFill>
                <a:ln w="38100">
                  <a:solidFill>
                    <a:srgbClr val="FF9999"/>
                  </a:solidFill>
                  <a:round/>
                  <a:headEnd/>
                  <a:tailEnd/>
                </a:ln>
                <a:effectLst/>
              </p:spPr>
              <p:txBody>
                <a:bodyPr wrap="none" anchor="ctr"/>
                <a:lstStyle/>
                <a:p>
                  <a:pPr>
                    <a:defRPr/>
                  </a:pPr>
                  <a:endParaRPr lang="ru-RU"/>
                </a:p>
              </p:txBody>
            </p:sp>
            <p:sp>
              <p:nvSpPr>
                <p:cNvPr id="133188" name="Oval 68"/>
                <p:cNvSpPr>
                  <a:spLocks noChangeArrowheads="1"/>
                </p:cNvSpPr>
                <p:nvPr/>
              </p:nvSpPr>
              <p:spPr bwMode="auto">
                <a:xfrm>
                  <a:off x="1175" y="1959"/>
                  <a:ext cx="224" cy="224"/>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grpSp>
          <p:grpSp>
            <p:nvGrpSpPr>
              <p:cNvPr id="25" name="Group 69"/>
              <p:cNvGrpSpPr>
                <a:grpSpLocks/>
              </p:cNvGrpSpPr>
              <p:nvPr/>
            </p:nvGrpSpPr>
            <p:grpSpPr bwMode="auto">
              <a:xfrm rot="1198108">
                <a:off x="4344" y="1750"/>
                <a:ext cx="280" cy="234"/>
                <a:chOff x="920" y="1624"/>
                <a:chExt cx="872" cy="728"/>
              </a:xfrm>
            </p:grpSpPr>
            <p:sp>
              <p:nvSpPr>
                <p:cNvPr id="133190" name="Oval 70" descr="Pink tissue paper"/>
                <p:cNvSpPr>
                  <a:spLocks noChangeArrowheads="1"/>
                </p:cNvSpPr>
                <p:nvPr/>
              </p:nvSpPr>
              <p:spPr bwMode="auto">
                <a:xfrm>
                  <a:off x="920" y="1624"/>
                  <a:ext cx="872" cy="728"/>
                </a:xfrm>
                <a:prstGeom prst="ellipse">
                  <a:avLst/>
                </a:prstGeom>
                <a:blipFill dpi="0" rotWithShape="0">
                  <a:blip r:embed="rId3" cstate="print"/>
                  <a:srcRect/>
                  <a:tile tx="0" ty="0" sx="100000" sy="100000" flip="none" algn="tl"/>
                </a:blipFill>
                <a:ln w="38100">
                  <a:solidFill>
                    <a:srgbClr val="FF9999"/>
                  </a:solidFill>
                  <a:round/>
                  <a:headEnd/>
                  <a:tailEnd/>
                </a:ln>
                <a:effectLst/>
              </p:spPr>
              <p:txBody>
                <a:bodyPr wrap="none" anchor="ctr"/>
                <a:lstStyle/>
                <a:p>
                  <a:pPr>
                    <a:defRPr/>
                  </a:pPr>
                  <a:endParaRPr lang="ru-RU"/>
                </a:p>
              </p:txBody>
            </p:sp>
            <p:sp>
              <p:nvSpPr>
                <p:cNvPr id="133191" name="Oval 71"/>
                <p:cNvSpPr>
                  <a:spLocks noChangeArrowheads="1"/>
                </p:cNvSpPr>
                <p:nvPr/>
              </p:nvSpPr>
              <p:spPr bwMode="auto">
                <a:xfrm>
                  <a:off x="1174" y="1958"/>
                  <a:ext cx="224" cy="224"/>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grpSp>
          <p:grpSp>
            <p:nvGrpSpPr>
              <p:cNvPr id="26" name="Group 72"/>
              <p:cNvGrpSpPr>
                <a:grpSpLocks/>
              </p:cNvGrpSpPr>
              <p:nvPr/>
            </p:nvGrpSpPr>
            <p:grpSpPr bwMode="auto">
              <a:xfrm rot="3170461">
                <a:off x="4544" y="1926"/>
                <a:ext cx="280" cy="234"/>
                <a:chOff x="920" y="1624"/>
                <a:chExt cx="872" cy="728"/>
              </a:xfrm>
            </p:grpSpPr>
            <p:sp>
              <p:nvSpPr>
                <p:cNvPr id="133193" name="Oval 73" descr="Pink tissue paper"/>
                <p:cNvSpPr>
                  <a:spLocks noChangeArrowheads="1"/>
                </p:cNvSpPr>
                <p:nvPr/>
              </p:nvSpPr>
              <p:spPr bwMode="auto">
                <a:xfrm>
                  <a:off x="920" y="1624"/>
                  <a:ext cx="872" cy="728"/>
                </a:xfrm>
                <a:prstGeom prst="ellipse">
                  <a:avLst/>
                </a:prstGeom>
                <a:blipFill dpi="0" rotWithShape="0">
                  <a:blip r:embed="rId3" cstate="print"/>
                  <a:srcRect/>
                  <a:tile tx="0" ty="0" sx="100000" sy="100000" flip="none" algn="tl"/>
                </a:blipFill>
                <a:ln w="38100">
                  <a:solidFill>
                    <a:srgbClr val="FF9999"/>
                  </a:solidFill>
                  <a:round/>
                  <a:headEnd/>
                  <a:tailEnd/>
                </a:ln>
                <a:effectLst/>
              </p:spPr>
              <p:txBody>
                <a:bodyPr wrap="none" anchor="ctr"/>
                <a:lstStyle/>
                <a:p>
                  <a:pPr>
                    <a:defRPr/>
                  </a:pPr>
                  <a:endParaRPr lang="ru-RU"/>
                </a:p>
              </p:txBody>
            </p:sp>
            <p:sp>
              <p:nvSpPr>
                <p:cNvPr id="133194" name="Oval 74"/>
                <p:cNvSpPr>
                  <a:spLocks noChangeArrowheads="1"/>
                </p:cNvSpPr>
                <p:nvPr/>
              </p:nvSpPr>
              <p:spPr bwMode="auto">
                <a:xfrm>
                  <a:off x="1173" y="1959"/>
                  <a:ext cx="224" cy="224"/>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grpSp>
          <p:grpSp>
            <p:nvGrpSpPr>
              <p:cNvPr id="27" name="Group 75"/>
              <p:cNvGrpSpPr>
                <a:grpSpLocks/>
              </p:cNvGrpSpPr>
              <p:nvPr/>
            </p:nvGrpSpPr>
            <p:grpSpPr bwMode="auto">
              <a:xfrm rot="18429539" flipH="1">
                <a:off x="4735" y="1263"/>
                <a:ext cx="280" cy="234"/>
                <a:chOff x="920" y="1624"/>
                <a:chExt cx="872" cy="728"/>
              </a:xfrm>
            </p:grpSpPr>
            <p:sp>
              <p:nvSpPr>
                <p:cNvPr id="133196" name="Oval 76" descr="Pink tissue paper"/>
                <p:cNvSpPr>
                  <a:spLocks noChangeArrowheads="1"/>
                </p:cNvSpPr>
                <p:nvPr/>
              </p:nvSpPr>
              <p:spPr bwMode="auto">
                <a:xfrm>
                  <a:off x="920" y="1624"/>
                  <a:ext cx="872" cy="728"/>
                </a:xfrm>
                <a:prstGeom prst="ellipse">
                  <a:avLst/>
                </a:prstGeom>
                <a:blipFill dpi="0" rotWithShape="0">
                  <a:blip r:embed="rId3" cstate="print"/>
                  <a:srcRect/>
                  <a:tile tx="0" ty="0" sx="100000" sy="100000" flip="none" algn="tl"/>
                </a:blipFill>
                <a:ln w="38100">
                  <a:solidFill>
                    <a:srgbClr val="FF9999"/>
                  </a:solidFill>
                  <a:round/>
                  <a:headEnd/>
                  <a:tailEnd/>
                </a:ln>
                <a:effectLst/>
              </p:spPr>
              <p:txBody>
                <a:bodyPr wrap="none" anchor="ctr"/>
                <a:lstStyle/>
                <a:p>
                  <a:pPr>
                    <a:defRPr/>
                  </a:pPr>
                  <a:endParaRPr lang="ru-RU"/>
                </a:p>
              </p:txBody>
            </p:sp>
            <p:sp>
              <p:nvSpPr>
                <p:cNvPr id="133197" name="Oval 77"/>
                <p:cNvSpPr>
                  <a:spLocks noChangeArrowheads="1"/>
                </p:cNvSpPr>
                <p:nvPr/>
              </p:nvSpPr>
              <p:spPr bwMode="auto">
                <a:xfrm>
                  <a:off x="1175" y="1957"/>
                  <a:ext cx="224" cy="224"/>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grpSp>
        </p:grpSp>
        <p:sp>
          <p:nvSpPr>
            <p:cNvPr id="133198" name="Text Box 78"/>
            <p:cNvSpPr txBox="1">
              <a:spLocks noChangeArrowheads="1"/>
            </p:cNvSpPr>
            <p:nvPr/>
          </p:nvSpPr>
          <p:spPr bwMode="auto">
            <a:xfrm>
              <a:off x="3899" y="2132"/>
              <a:ext cx="1569" cy="472"/>
            </a:xfrm>
            <a:prstGeom prst="rect">
              <a:avLst/>
            </a:prstGeom>
            <a:noFill/>
            <a:ln w="9525">
              <a:noFill/>
              <a:miter lim="800000"/>
              <a:headEnd/>
              <a:tailEnd/>
            </a:ln>
            <a:effectLst>
              <a:outerShdw dist="35921" dir="2700000" algn="ctr" rotWithShape="0">
                <a:schemeClr val="bg1"/>
              </a:outerShdw>
            </a:effectLst>
          </p:spPr>
          <p:txBody>
            <a:bodyPr wrap="none">
              <a:spAutoFit/>
            </a:bodyPr>
            <a:lstStyle/>
            <a:p>
              <a:pPr algn="ctr" eaLnBrk="1" hangingPunct="1">
                <a:lnSpc>
                  <a:spcPct val="90000"/>
                </a:lnSpc>
                <a:defRPr/>
              </a:pPr>
              <a:r>
                <a:rPr lang="en-US" dirty="0">
                  <a:effectLst/>
                  <a:latin typeface="Arial" pitchFamily="34" charset="0"/>
                </a:rPr>
                <a:t>Day 3-4</a:t>
              </a:r>
            </a:p>
            <a:p>
              <a:pPr algn="ctr" eaLnBrk="1" hangingPunct="1">
                <a:lnSpc>
                  <a:spcPct val="90000"/>
                </a:lnSpc>
                <a:defRPr/>
              </a:pPr>
              <a:r>
                <a:rPr lang="en-US" dirty="0">
                  <a:effectLst/>
                  <a:latin typeface="Arial" pitchFamily="34" charset="0"/>
                </a:rPr>
                <a:t>Multi-cell embryo</a:t>
              </a:r>
            </a:p>
          </p:txBody>
        </p:sp>
        <p:sp>
          <p:nvSpPr>
            <p:cNvPr id="133199" name="Line 79"/>
            <p:cNvSpPr>
              <a:spLocks noChangeShapeType="1"/>
            </p:cNvSpPr>
            <p:nvPr/>
          </p:nvSpPr>
          <p:spPr bwMode="auto">
            <a:xfrm>
              <a:off x="3504" y="1448"/>
              <a:ext cx="608" cy="216"/>
            </a:xfrm>
            <a:prstGeom prst="line">
              <a:avLst/>
            </a:prstGeom>
            <a:noFill/>
            <a:ln w="38100">
              <a:solidFill>
                <a:schemeClr val="tx1"/>
              </a:solidFill>
              <a:round/>
              <a:headEnd/>
              <a:tailEnd type="triangle" w="med" len="med"/>
            </a:ln>
            <a:effectLst/>
          </p:spPr>
          <p:txBody>
            <a:bodyPr/>
            <a:lstStyle/>
            <a:p>
              <a:pPr>
                <a:defRPr/>
              </a:pPr>
              <a:endParaRPr lang="ru-RU"/>
            </a:p>
          </p:txBody>
        </p:sp>
      </p:grpSp>
      <p:grpSp>
        <p:nvGrpSpPr>
          <p:cNvPr id="28" name="Group 80"/>
          <p:cNvGrpSpPr>
            <a:grpSpLocks/>
          </p:cNvGrpSpPr>
          <p:nvPr/>
        </p:nvGrpSpPr>
        <p:grpSpPr bwMode="auto">
          <a:xfrm>
            <a:off x="5087938" y="4025900"/>
            <a:ext cx="2867025" cy="2419350"/>
            <a:chOff x="3205" y="2536"/>
            <a:chExt cx="1806" cy="1524"/>
          </a:xfrm>
        </p:grpSpPr>
        <p:grpSp>
          <p:nvGrpSpPr>
            <p:cNvPr id="29" name="Group 81"/>
            <p:cNvGrpSpPr>
              <a:grpSpLocks/>
            </p:cNvGrpSpPr>
            <p:nvPr/>
          </p:nvGrpSpPr>
          <p:grpSpPr bwMode="auto">
            <a:xfrm>
              <a:off x="3205" y="2668"/>
              <a:ext cx="1091" cy="1123"/>
              <a:chOff x="3205" y="2616"/>
              <a:chExt cx="1091" cy="1123"/>
            </a:xfrm>
          </p:grpSpPr>
          <p:sp>
            <p:nvSpPr>
              <p:cNvPr id="133202" name="Freeform 82" descr="Pink tissue paper"/>
              <p:cNvSpPr>
                <a:spLocks/>
              </p:cNvSpPr>
              <p:nvPr/>
            </p:nvSpPr>
            <p:spPr bwMode="auto">
              <a:xfrm>
                <a:off x="3205" y="2616"/>
                <a:ext cx="1091" cy="1109"/>
              </a:xfrm>
              <a:custGeom>
                <a:avLst/>
                <a:gdLst/>
                <a:ahLst/>
                <a:cxnLst>
                  <a:cxn ang="0">
                    <a:pos x="371" y="96"/>
                  </a:cxn>
                  <a:cxn ang="0">
                    <a:pos x="427" y="64"/>
                  </a:cxn>
                  <a:cxn ang="0">
                    <a:pos x="499" y="8"/>
                  </a:cxn>
                  <a:cxn ang="0">
                    <a:pos x="619" y="16"/>
                  </a:cxn>
                  <a:cxn ang="0">
                    <a:pos x="667" y="104"/>
                  </a:cxn>
                  <a:cxn ang="0">
                    <a:pos x="771" y="152"/>
                  </a:cxn>
                  <a:cxn ang="0">
                    <a:pos x="875" y="128"/>
                  </a:cxn>
                  <a:cxn ang="0">
                    <a:pos x="971" y="216"/>
                  </a:cxn>
                  <a:cxn ang="0">
                    <a:pos x="1003" y="352"/>
                  </a:cxn>
                  <a:cxn ang="0">
                    <a:pos x="1019" y="408"/>
                  </a:cxn>
                  <a:cxn ang="0">
                    <a:pos x="1083" y="512"/>
                  </a:cxn>
                  <a:cxn ang="0">
                    <a:pos x="1067" y="616"/>
                  </a:cxn>
                  <a:cxn ang="0">
                    <a:pos x="995" y="688"/>
                  </a:cxn>
                  <a:cxn ang="0">
                    <a:pos x="995" y="776"/>
                  </a:cxn>
                  <a:cxn ang="0">
                    <a:pos x="1011" y="880"/>
                  </a:cxn>
                  <a:cxn ang="0">
                    <a:pos x="859" y="944"/>
                  </a:cxn>
                  <a:cxn ang="0">
                    <a:pos x="843" y="992"/>
                  </a:cxn>
                  <a:cxn ang="0">
                    <a:pos x="747" y="1032"/>
                  </a:cxn>
                  <a:cxn ang="0">
                    <a:pos x="659" y="1096"/>
                  </a:cxn>
                  <a:cxn ang="0">
                    <a:pos x="483" y="1104"/>
                  </a:cxn>
                  <a:cxn ang="0">
                    <a:pos x="315" y="1064"/>
                  </a:cxn>
                  <a:cxn ang="0">
                    <a:pos x="195" y="936"/>
                  </a:cxn>
                  <a:cxn ang="0">
                    <a:pos x="123" y="816"/>
                  </a:cxn>
                  <a:cxn ang="0">
                    <a:pos x="131" y="712"/>
                  </a:cxn>
                  <a:cxn ang="0">
                    <a:pos x="91" y="616"/>
                  </a:cxn>
                  <a:cxn ang="0">
                    <a:pos x="11" y="560"/>
                  </a:cxn>
                  <a:cxn ang="0">
                    <a:pos x="27" y="400"/>
                  </a:cxn>
                  <a:cxn ang="0">
                    <a:pos x="123" y="312"/>
                  </a:cxn>
                  <a:cxn ang="0">
                    <a:pos x="155" y="160"/>
                  </a:cxn>
                  <a:cxn ang="0">
                    <a:pos x="227" y="88"/>
                  </a:cxn>
                  <a:cxn ang="0">
                    <a:pos x="371" y="96"/>
                  </a:cxn>
                </a:cxnLst>
                <a:rect l="0" t="0" r="r" b="b"/>
                <a:pathLst>
                  <a:path w="1091" h="1109">
                    <a:moveTo>
                      <a:pt x="371" y="96"/>
                    </a:moveTo>
                    <a:cubicBezTo>
                      <a:pt x="404" y="92"/>
                      <a:pt x="406" y="79"/>
                      <a:pt x="427" y="64"/>
                    </a:cubicBezTo>
                    <a:cubicBezTo>
                      <a:pt x="448" y="49"/>
                      <a:pt x="467" y="16"/>
                      <a:pt x="499" y="8"/>
                    </a:cubicBezTo>
                    <a:cubicBezTo>
                      <a:pt x="531" y="0"/>
                      <a:pt x="591" y="0"/>
                      <a:pt x="619" y="16"/>
                    </a:cubicBezTo>
                    <a:cubicBezTo>
                      <a:pt x="647" y="32"/>
                      <a:pt x="642" y="81"/>
                      <a:pt x="667" y="104"/>
                    </a:cubicBezTo>
                    <a:cubicBezTo>
                      <a:pt x="692" y="127"/>
                      <a:pt x="736" y="148"/>
                      <a:pt x="771" y="152"/>
                    </a:cubicBezTo>
                    <a:cubicBezTo>
                      <a:pt x="806" y="156"/>
                      <a:pt x="842" y="117"/>
                      <a:pt x="875" y="128"/>
                    </a:cubicBezTo>
                    <a:cubicBezTo>
                      <a:pt x="908" y="139"/>
                      <a:pt x="950" y="179"/>
                      <a:pt x="971" y="216"/>
                    </a:cubicBezTo>
                    <a:cubicBezTo>
                      <a:pt x="992" y="253"/>
                      <a:pt x="995" y="320"/>
                      <a:pt x="1003" y="352"/>
                    </a:cubicBezTo>
                    <a:cubicBezTo>
                      <a:pt x="1011" y="384"/>
                      <a:pt x="1006" y="381"/>
                      <a:pt x="1019" y="408"/>
                    </a:cubicBezTo>
                    <a:cubicBezTo>
                      <a:pt x="1032" y="435"/>
                      <a:pt x="1075" y="477"/>
                      <a:pt x="1083" y="512"/>
                    </a:cubicBezTo>
                    <a:cubicBezTo>
                      <a:pt x="1091" y="547"/>
                      <a:pt x="1082" y="587"/>
                      <a:pt x="1067" y="616"/>
                    </a:cubicBezTo>
                    <a:cubicBezTo>
                      <a:pt x="1052" y="645"/>
                      <a:pt x="1007" y="661"/>
                      <a:pt x="995" y="688"/>
                    </a:cubicBezTo>
                    <a:cubicBezTo>
                      <a:pt x="983" y="715"/>
                      <a:pt x="992" y="744"/>
                      <a:pt x="995" y="776"/>
                    </a:cubicBezTo>
                    <a:cubicBezTo>
                      <a:pt x="998" y="808"/>
                      <a:pt x="1034" y="852"/>
                      <a:pt x="1011" y="880"/>
                    </a:cubicBezTo>
                    <a:cubicBezTo>
                      <a:pt x="988" y="908"/>
                      <a:pt x="887" y="925"/>
                      <a:pt x="859" y="944"/>
                    </a:cubicBezTo>
                    <a:cubicBezTo>
                      <a:pt x="831" y="963"/>
                      <a:pt x="862" y="977"/>
                      <a:pt x="843" y="992"/>
                    </a:cubicBezTo>
                    <a:cubicBezTo>
                      <a:pt x="824" y="1007"/>
                      <a:pt x="778" y="1015"/>
                      <a:pt x="747" y="1032"/>
                    </a:cubicBezTo>
                    <a:cubicBezTo>
                      <a:pt x="716" y="1049"/>
                      <a:pt x="703" y="1084"/>
                      <a:pt x="659" y="1096"/>
                    </a:cubicBezTo>
                    <a:cubicBezTo>
                      <a:pt x="615" y="1108"/>
                      <a:pt x="540" y="1109"/>
                      <a:pt x="483" y="1104"/>
                    </a:cubicBezTo>
                    <a:cubicBezTo>
                      <a:pt x="426" y="1099"/>
                      <a:pt x="363" y="1092"/>
                      <a:pt x="315" y="1064"/>
                    </a:cubicBezTo>
                    <a:cubicBezTo>
                      <a:pt x="267" y="1036"/>
                      <a:pt x="227" y="977"/>
                      <a:pt x="195" y="936"/>
                    </a:cubicBezTo>
                    <a:cubicBezTo>
                      <a:pt x="163" y="895"/>
                      <a:pt x="134" y="853"/>
                      <a:pt x="123" y="816"/>
                    </a:cubicBezTo>
                    <a:cubicBezTo>
                      <a:pt x="112" y="779"/>
                      <a:pt x="136" y="745"/>
                      <a:pt x="131" y="712"/>
                    </a:cubicBezTo>
                    <a:cubicBezTo>
                      <a:pt x="126" y="679"/>
                      <a:pt x="111" y="641"/>
                      <a:pt x="91" y="616"/>
                    </a:cubicBezTo>
                    <a:cubicBezTo>
                      <a:pt x="71" y="591"/>
                      <a:pt x="22" y="596"/>
                      <a:pt x="11" y="560"/>
                    </a:cubicBezTo>
                    <a:cubicBezTo>
                      <a:pt x="0" y="524"/>
                      <a:pt x="8" y="441"/>
                      <a:pt x="27" y="400"/>
                    </a:cubicBezTo>
                    <a:cubicBezTo>
                      <a:pt x="46" y="359"/>
                      <a:pt x="102" y="352"/>
                      <a:pt x="123" y="312"/>
                    </a:cubicBezTo>
                    <a:cubicBezTo>
                      <a:pt x="144" y="272"/>
                      <a:pt x="138" y="197"/>
                      <a:pt x="155" y="160"/>
                    </a:cubicBezTo>
                    <a:cubicBezTo>
                      <a:pt x="172" y="123"/>
                      <a:pt x="189" y="99"/>
                      <a:pt x="227" y="88"/>
                    </a:cubicBezTo>
                    <a:cubicBezTo>
                      <a:pt x="265" y="77"/>
                      <a:pt x="338" y="100"/>
                      <a:pt x="371" y="96"/>
                    </a:cubicBezTo>
                    <a:close/>
                  </a:path>
                </a:pathLst>
              </a:custGeom>
              <a:blipFill dpi="0" rotWithShape="0">
                <a:blip r:embed="rId3" cstate="print"/>
                <a:srcRect/>
                <a:tile tx="0" ty="0" sx="100000" sy="100000" flip="none" algn="tl"/>
              </a:blipFill>
              <a:ln w="38100" cmpd="sng">
                <a:solidFill>
                  <a:srgbClr val="FF9999"/>
                </a:solidFill>
                <a:round/>
                <a:headEnd/>
                <a:tailEnd/>
              </a:ln>
              <a:effectLst/>
            </p:spPr>
            <p:txBody>
              <a:bodyPr/>
              <a:lstStyle/>
              <a:p>
                <a:pPr>
                  <a:defRPr/>
                </a:pPr>
                <a:endParaRPr lang="ru-RU"/>
              </a:p>
            </p:txBody>
          </p:sp>
          <p:sp>
            <p:nvSpPr>
              <p:cNvPr id="133203" name="Freeform 83"/>
              <p:cNvSpPr>
                <a:spLocks/>
              </p:cNvSpPr>
              <p:nvPr/>
            </p:nvSpPr>
            <p:spPr bwMode="auto">
              <a:xfrm>
                <a:off x="3323" y="2751"/>
                <a:ext cx="862" cy="722"/>
              </a:xfrm>
              <a:custGeom>
                <a:avLst/>
                <a:gdLst/>
                <a:ahLst/>
                <a:cxnLst>
                  <a:cxn ang="0">
                    <a:pos x="413" y="41"/>
                  </a:cxn>
                  <a:cxn ang="0">
                    <a:pos x="485" y="25"/>
                  </a:cxn>
                  <a:cxn ang="0">
                    <a:pos x="589" y="33"/>
                  </a:cxn>
                  <a:cxn ang="0">
                    <a:pos x="677" y="97"/>
                  </a:cxn>
                  <a:cxn ang="0">
                    <a:pos x="725" y="177"/>
                  </a:cxn>
                  <a:cxn ang="0">
                    <a:pos x="829" y="233"/>
                  </a:cxn>
                  <a:cxn ang="0">
                    <a:pos x="837" y="345"/>
                  </a:cxn>
                  <a:cxn ang="0">
                    <a:pos x="845" y="473"/>
                  </a:cxn>
                  <a:cxn ang="0">
                    <a:pos x="845" y="585"/>
                  </a:cxn>
                  <a:cxn ang="0">
                    <a:pos x="741" y="681"/>
                  </a:cxn>
                  <a:cxn ang="0">
                    <a:pos x="701" y="721"/>
                  </a:cxn>
                  <a:cxn ang="0">
                    <a:pos x="613" y="689"/>
                  </a:cxn>
                  <a:cxn ang="0">
                    <a:pos x="557" y="593"/>
                  </a:cxn>
                  <a:cxn ang="0">
                    <a:pos x="477" y="569"/>
                  </a:cxn>
                  <a:cxn ang="0">
                    <a:pos x="421" y="577"/>
                  </a:cxn>
                  <a:cxn ang="0">
                    <a:pos x="373" y="553"/>
                  </a:cxn>
                  <a:cxn ang="0">
                    <a:pos x="285" y="593"/>
                  </a:cxn>
                  <a:cxn ang="0">
                    <a:pos x="237" y="617"/>
                  </a:cxn>
                  <a:cxn ang="0">
                    <a:pos x="165" y="713"/>
                  </a:cxn>
                  <a:cxn ang="0">
                    <a:pos x="141" y="665"/>
                  </a:cxn>
                  <a:cxn ang="0">
                    <a:pos x="149" y="617"/>
                  </a:cxn>
                  <a:cxn ang="0">
                    <a:pos x="117" y="569"/>
                  </a:cxn>
                  <a:cxn ang="0">
                    <a:pos x="61" y="521"/>
                  </a:cxn>
                  <a:cxn ang="0">
                    <a:pos x="69" y="465"/>
                  </a:cxn>
                  <a:cxn ang="0">
                    <a:pos x="77" y="369"/>
                  </a:cxn>
                  <a:cxn ang="0">
                    <a:pos x="21" y="265"/>
                  </a:cxn>
                  <a:cxn ang="0">
                    <a:pos x="13" y="185"/>
                  </a:cxn>
                  <a:cxn ang="0">
                    <a:pos x="101" y="153"/>
                  </a:cxn>
                  <a:cxn ang="0">
                    <a:pos x="189" y="113"/>
                  </a:cxn>
                  <a:cxn ang="0">
                    <a:pos x="245" y="17"/>
                  </a:cxn>
                  <a:cxn ang="0">
                    <a:pos x="309" y="9"/>
                  </a:cxn>
                  <a:cxn ang="0">
                    <a:pos x="413" y="41"/>
                  </a:cxn>
                </a:cxnLst>
                <a:rect l="0" t="0" r="r" b="b"/>
                <a:pathLst>
                  <a:path w="862" h="722">
                    <a:moveTo>
                      <a:pt x="413" y="41"/>
                    </a:moveTo>
                    <a:cubicBezTo>
                      <a:pt x="442" y="44"/>
                      <a:pt x="456" y="26"/>
                      <a:pt x="485" y="25"/>
                    </a:cubicBezTo>
                    <a:cubicBezTo>
                      <a:pt x="514" y="24"/>
                      <a:pt x="557" y="21"/>
                      <a:pt x="589" y="33"/>
                    </a:cubicBezTo>
                    <a:cubicBezTo>
                      <a:pt x="621" y="45"/>
                      <a:pt x="654" y="73"/>
                      <a:pt x="677" y="97"/>
                    </a:cubicBezTo>
                    <a:cubicBezTo>
                      <a:pt x="700" y="121"/>
                      <a:pt x="700" y="154"/>
                      <a:pt x="725" y="177"/>
                    </a:cubicBezTo>
                    <a:cubicBezTo>
                      <a:pt x="750" y="200"/>
                      <a:pt x="810" y="205"/>
                      <a:pt x="829" y="233"/>
                    </a:cubicBezTo>
                    <a:cubicBezTo>
                      <a:pt x="848" y="261"/>
                      <a:pt x="834" y="305"/>
                      <a:pt x="837" y="345"/>
                    </a:cubicBezTo>
                    <a:cubicBezTo>
                      <a:pt x="840" y="385"/>
                      <a:pt x="844" y="433"/>
                      <a:pt x="845" y="473"/>
                    </a:cubicBezTo>
                    <a:cubicBezTo>
                      <a:pt x="846" y="513"/>
                      <a:pt x="862" y="550"/>
                      <a:pt x="845" y="585"/>
                    </a:cubicBezTo>
                    <a:cubicBezTo>
                      <a:pt x="828" y="620"/>
                      <a:pt x="765" y="658"/>
                      <a:pt x="741" y="681"/>
                    </a:cubicBezTo>
                    <a:cubicBezTo>
                      <a:pt x="717" y="704"/>
                      <a:pt x="722" y="720"/>
                      <a:pt x="701" y="721"/>
                    </a:cubicBezTo>
                    <a:cubicBezTo>
                      <a:pt x="680" y="722"/>
                      <a:pt x="637" y="710"/>
                      <a:pt x="613" y="689"/>
                    </a:cubicBezTo>
                    <a:cubicBezTo>
                      <a:pt x="589" y="668"/>
                      <a:pt x="580" y="613"/>
                      <a:pt x="557" y="593"/>
                    </a:cubicBezTo>
                    <a:cubicBezTo>
                      <a:pt x="534" y="573"/>
                      <a:pt x="500" y="572"/>
                      <a:pt x="477" y="569"/>
                    </a:cubicBezTo>
                    <a:cubicBezTo>
                      <a:pt x="454" y="566"/>
                      <a:pt x="438" y="580"/>
                      <a:pt x="421" y="577"/>
                    </a:cubicBezTo>
                    <a:cubicBezTo>
                      <a:pt x="404" y="574"/>
                      <a:pt x="396" y="550"/>
                      <a:pt x="373" y="553"/>
                    </a:cubicBezTo>
                    <a:cubicBezTo>
                      <a:pt x="350" y="556"/>
                      <a:pt x="308" y="582"/>
                      <a:pt x="285" y="593"/>
                    </a:cubicBezTo>
                    <a:cubicBezTo>
                      <a:pt x="262" y="604"/>
                      <a:pt x="257" y="597"/>
                      <a:pt x="237" y="617"/>
                    </a:cubicBezTo>
                    <a:cubicBezTo>
                      <a:pt x="217" y="637"/>
                      <a:pt x="181" y="705"/>
                      <a:pt x="165" y="713"/>
                    </a:cubicBezTo>
                    <a:cubicBezTo>
                      <a:pt x="149" y="721"/>
                      <a:pt x="144" y="681"/>
                      <a:pt x="141" y="665"/>
                    </a:cubicBezTo>
                    <a:cubicBezTo>
                      <a:pt x="138" y="649"/>
                      <a:pt x="153" y="633"/>
                      <a:pt x="149" y="617"/>
                    </a:cubicBezTo>
                    <a:cubicBezTo>
                      <a:pt x="145" y="601"/>
                      <a:pt x="132" y="585"/>
                      <a:pt x="117" y="569"/>
                    </a:cubicBezTo>
                    <a:cubicBezTo>
                      <a:pt x="102" y="553"/>
                      <a:pt x="69" y="538"/>
                      <a:pt x="61" y="521"/>
                    </a:cubicBezTo>
                    <a:cubicBezTo>
                      <a:pt x="53" y="504"/>
                      <a:pt x="66" y="490"/>
                      <a:pt x="69" y="465"/>
                    </a:cubicBezTo>
                    <a:cubicBezTo>
                      <a:pt x="72" y="440"/>
                      <a:pt x="85" y="402"/>
                      <a:pt x="77" y="369"/>
                    </a:cubicBezTo>
                    <a:cubicBezTo>
                      <a:pt x="69" y="336"/>
                      <a:pt x="32" y="296"/>
                      <a:pt x="21" y="265"/>
                    </a:cubicBezTo>
                    <a:cubicBezTo>
                      <a:pt x="10" y="234"/>
                      <a:pt x="0" y="204"/>
                      <a:pt x="13" y="185"/>
                    </a:cubicBezTo>
                    <a:cubicBezTo>
                      <a:pt x="26" y="166"/>
                      <a:pt x="72" y="165"/>
                      <a:pt x="101" y="153"/>
                    </a:cubicBezTo>
                    <a:cubicBezTo>
                      <a:pt x="130" y="141"/>
                      <a:pt x="165" y="136"/>
                      <a:pt x="189" y="113"/>
                    </a:cubicBezTo>
                    <a:cubicBezTo>
                      <a:pt x="213" y="90"/>
                      <a:pt x="225" y="34"/>
                      <a:pt x="245" y="17"/>
                    </a:cubicBezTo>
                    <a:cubicBezTo>
                      <a:pt x="265" y="0"/>
                      <a:pt x="281" y="4"/>
                      <a:pt x="309" y="9"/>
                    </a:cubicBezTo>
                    <a:cubicBezTo>
                      <a:pt x="337" y="14"/>
                      <a:pt x="384" y="38"/>
                      <a:pt x="413" y="41"/>
                    </a:cubicBezTo>
                    <a:close/>
                  </a:path>
                </a:pathLst>
              </a:custGeom>
              <a:solidFill>
                <a:schemeClr val="bg1"/>
              </a:solidFill>
              <a:ln w="38100" cmpd="sng">
                <a:solidFill>
                  <a:srgbClr val="FF9999"/>
                </a:solidFill>
                <a:round/>
                <a:headEnd/>
                <a:tailEnd/>
              </a:ln>
              <a:effectLst/>
            </p:spPr>
            <p:txBody>
              <a:bodyPr/>
              <a:lstStyle/>
              <a:p>
                <a:pPr>
                  <a:defRPr/>
                </a:pPr>
                <a:endParaRPr lang="ru-RU"/>
              </a:p>
            </p:txBody>
          </p:sp>
          <p:sp>
            <p:nvSpPr>
              <p:cNvPr id="133204" name="Oval 84"/>
              <p:cNvSpPr>
                <a:spLocks noChangeArrowheads="1"/>
              </p:cNvSpPr>
              <p:nvPr/>
            </p:nvSpPr>
            <p:spPr bwMode="auto">
              <a:xfrm>
                <a:off x="3706" y="2674"/>
                <a:ext cx="72" cy="72"/>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sp>
            <p:nvSpPr>
              <p:cNvPr id="133205" name="Oval 85"/>
              <p:cNvSpPr>
                <a:spLocks noChangeArrowheads="1"/>
              </p:cNvSpPr>
              <p:nvPr/>
            </p:nvSpPr>
            <p:spPr bwMode="auto">
              <a:xfrm>
                <a:off x="4050" y="2818"/>
                <a:ext cx="72" cy="72"/>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sp>
            <p:nvSpPr>
              <p:cNvPr id="133206" name="Oval 86"/>
              <p:cNvSpPr>
                <a:spLocks noChangeArrowheads="1"/>
              </p:cNvSpPr>
              <p:nvPr/>
            </p:nvSpPr>
            <p:spPr bwMode="auto">
              <a:xfrm>
                <a:off x="4186" y="3138"/>
                <a:ext cx="72" cy="72"/>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sp>
            <p:nvSpPr>
              <p:cNvPr id="133207" name="Oval 87"/>
              <p:cNvSpPr>
                <a:spLocks noChangeArrowheads="1"/>
              </p:cNvSpPr>
              <p:nvPr/>
            </p:nvSpPr>
            <p:spPr bwMode="auto">
              <a:xfrm>
                <a:off x="4098" y="3410"/>
                <a:ext cx="72" cy="72"/>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sp>
            <p:nvSpPr>
              <p:cNvPr id="133208" name="Oval 88"/>
              <p:cNvSpPr>
                <a:spLocks noChangeArrowheads="1"/>
              </p:cNvSpPr>
              <p:nvPr/>
            </p:nvSpPr>
            <p:spPr bwMode="auto">
              <a:xfrm>
                <a:off x="3362" y="3346"/>
                <a:ext cx="72" cy="72"/>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sp>
            <p:nvSpPr>
              <p:cNvPr id="133209" name="Oval 89"/>
              <p:cNvSpPr>
                <a:spLocks noChangeArrowheads="1"/>
              </p:cNvSpPr>
              <p:nvPr/>
            </p:nvSpPr>
            <p:spPr bwMode="auto">
              <a:xfrm>
                <a:off x="3274" y="3074"/>
                <a:ext cx="72" cy="72"/>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sp>
            <p:nvSpPr>
              <p:cNvPr id="133210" name="Oval 90"/>
              <p:cNvSpPr>
                <a:spLocks noChangeArrowheads="1"/>
              </p:cNvSpPr>
              <p:nvPr/>
            </p:nvSpPr>
            <p:spPr bwMode="auto">
              <a:xfrm>
                <a:off x="3410" y="2762"/>
                <a:ext cx="72" cy="72"/>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sp>
            <p:nvSpPr>
              <p:cNvPr id="133211" name="Freeform 91" descr="Pink tissue paper"/>
              <p:cNvSpPr>
                <a:spLocks/>
              </p:cNvSpPr>
              <p:nvPr/>
            </p:nvSpPr>
            <p:spPr bwMode="auto">
              <a:xfrm>
                <a:off x="3804" y="3371"/>
                <a:ext cx="200" cy="193"/>
              </a:xfrm>
              <a:custGeom>
                <a:avLst/>
                <a:gdLst/>
                <a:ahLst/>
                <a:cxnLst>
                  <a:cxn ang="0">
                    <a:pos x="108" y="5"/>
                  </a:cxn>
                  <a:cxn ang="0">
                    <a:pos x="36" y="29"/>
                  </a:cxn>
                  <a:cxn ang="0">
                    <a:pos x="4" y="85"/>
                  </a:cxn>
                  <a:cxn ang="0">
                    <a:pos x="60" y="117"/>
                  </a:cxn>
                  <a:cxn ang="0">
                    <a:pos x="108" y="189"/>
                  </a:cxn>
                  <a:cxn ang="0">
                    <a:pos x="196" y="93"/>
                  </a:cxn>
                  <a:cxn ang="0">
                    <a:pos x="132" y="61"/>
                  </a:cxn>
                  <a:cxn ang="0">
                    <a:pos x="108" y="5"/>
                  </a:cxn>
                </a:cxnLst>
                <a:rect l="0" t="0" r="r" b="b"/>
                <a:pathLst>
                  <a:path w="200" h="193">
                    <a:moveTo>
                      <a:pt x="108" y="5"/>
                    </a:moveTo>
                    <a:cubicBezTo>
                      <a:pt x="92" y="0"/>
                      <a:pt x="53" y="16"/>
                      <a:pt x="36" y="29"/>
                    </a:cubicBezTo>
                    <a:cubicBezTo>
                      <a:pt x="19" y="42"/>
                      <a:pt x="0" y="70"/>
                      <a:pt x="4" y="85"/>
                    </a:cubicBezTo>
                    <a:cubicBezTo>
                      <a:pt x="8" y="100"/>
                      <a:pt x="43" y="100"/>
                      <a:pt x="60" y="117"/>
                    </a:cubicBezTo>
                    <a:cubicBezTo>
                      <a:pt x="77" y="134"/>
                      <a:pt x="85" y="193"/>
                      <a:pt x="108" y="189"/>
                    </a:cubicBezTo>
                    <a:cubicBezTo>
                      <a:pt x="131" y="185"/>
                      <a:pt x="192" y="114"/>
                      <a:pt x="196" y="93"/>
                    </a:cubicBezTo>
                    <a:cubicBezTo>
                      <a:pt x="200" y="72"/>
                      <a:pt x="149" y="74"/>
                      <a:pt x="132" y="61"/>
                    </a:cubicBezTo>
                    <a:cubicBezTo>
                      <a:pt x="115" y="48"/>
                      <a:pt x="124" y="10"/>
                      <a:pt x="108" y="5"/>
                    </a:cubicBezTo>
                    <a:close/>
                  </a:path>
                </a:pathLst>
              </a:custGeom>
              <a:blipFill dpi="0" rotWithShape="0">
                <a:blip r:embed="rId3" cstate="print"/>
                <a:srcRect/>
                <a:tile tx="0" ty="0" sx="100000" sy="100000" flip="none" algn="tl"/>
              </a:blipFill>
              <a:ln w="28575" cmpd="sng">
                <a:solidFill>
                  <a:srgbClr val="FF9999"/>
                </a:solidFill>
                <a:round/>
                <a:headEnd/>
                <a:tailEnd/>
              </a:ln>
              <a:effectLst/>
            </p:spPr>
            <p:txBody>
              <a:bodyPr/>
              <a:lstStyle/>
              <a:p>
                <a:pPr>
                  <a:defRPr/>
                </a:pPr>
                <a:endParaRPr lang="ru-RU"/>
              </a:p>
            </p:txBody>
          </p:sp>
          <p:sp>
            <p:nvSpPr>
              <p:cNvPr id="133212" name="Freeform 92" descr="Pink tissue paper"/>
              <p:cNvSpPr>
                <a:spLocks/>
              </p:cNvSpPr>
              <p:nvPr/>
            </p:nvSpPr>
            <p:spPr bwMode="auto">
              <a:xfrm>
                <a:off x="3721" y="3304"/>
                <a:ext cx="160" cy="152"/>
              </a:xfrm>
              <a:custGeom>
                <a:avLst/>
                <a:gdLst/>
                <a:ahLst/>
                <a:cxnLst>
                  <a:cxn ang="0">
                    <a:pos x="23" y="16"/>
                  </a:cxn>
                  <a:cxn ang="0">
                    <a:pos x="87" y="8"/>
                  </a:cxn>
                  <a:cxn ang="0">
                    <a:pos x="135" y="16"/>
                  </a:cxn>
                  <a:cxn ang="0">
                    <a:pos x="159" y="56"/>
                  </a:cxn>
                  <a:cxn ang="0">
                    <a:pos x="127" y="104"/>
                  </a:cxn>
                  <a:cxn ang="0">
                    <a:pos x="87" y="152"/>
                  </a:cxn>
                  <a:cxn ang="0">
                    <a:pos x="7" y="104"/>
                  </a:cxn>
                  <a:cxn ang="0">
                    <a:pos x="23" y="16"/>
                  </a:cxn>
                </a:cxnLst>
                <a:rect l="0" t="0" r="r" b="b"/>
                <a:pathLst>
                  <a:path w="160" h="152">
                    <a:moveTo>
                      <a:pt x="23" y="16"/>
                    </a:moveTo>
                    <a:cubicBezTo>
                      <a:pt x="36" y="0"/>
                      <a:pt x="68" y="8"/>
                      <a:pt x="87" y="8"/>
                    </a:cubicBezTo>
                    <a:cubicBezTo>
                      <a:pt x="106" y="8"/>
                      <a:pt x="123" y="8"/>
                      <a:pt x="135" y="16"/>
                    </a:cubicBezTo>
                    <a:cubicBezTo>
                      <a:pt x="147" y="24"/>
                      <a:pt x="160" y="41"/>
                      <a:pt x="159" y="56"/>
                    </a:cubicBezTo>
                    <a:cubicBezTo>
                      <a:pt x="158" y="71"/>
                      <a:pt x="139" y="88"/>
                      <a:pt x="127" y="104"/>
                    </a:cubicBezTo>
                    <a:cubicBezTo>
                      <a:pt x="115" y="120"/>
                      <a:pt x="107" y="152"/>
                      <a:pt x="87" y="152"/>
                    </a:cubicBezTo>
                    <a:cubicBezTo>
                      <a:pt x="67" y="152"/>
                      <a:pt x="14" y="124"/>
                      <a:pt x="7" y="104"/>
                    </a:cubicBezTo>
                    <a:cubicBezTo>
                      <a:pt x="0" y="84"/>
                      <a:pt x="10" y="32"/>
                      <a:pt x="23" y="16"/>
                    </a:cubicBezTo>
                    <a:close/>
                  </a:path>
                </a:pathLst>
              </a:custGeom>
              <a:blipFill dpi="0" rotWithShape="0">
                <a:blip r:embed="rId3" cstate="print"/>
                <a:srcRect/>
                <a:tile tx="0" ty="0" sx="100000" sy="100000" flip="none" algn="tl"/>
              </a:blipFill>
              <a:ln w="28575" cmpd="sng">
                <a:solidFill>
                  <a:srgbClr val="FF9999"/>
                </a:solidFill>
                <a:round/>
                <a:headEnd/>
                <a:tailEnd/>
              </a:ln>
              <a:effectLst/>
            </p:spPr>
            <p:txBody>
              <a:bodyPr/>
              <a:lstStyle/>
              <a:p>
                <a:pPr>
                  <a:defRPr/>
                </a:pPr>
                <a:endParaRPr lang="ru-RU"/>
              </a:p>
            </p:txBody>
          </p:sp>
          <p:sp>
            <p:nvSpPr>
              <p:cNvPr id="133213" name="Freeform 93" descr="Pink tissue paper"/>
              <p:cNvSpPr>
                <a:spLocks/>
              </p:cNvSpPr>
              <p:nvPr/>
            </p:nvSpPr>
            <p:spPr bwMode="auto">
              <a:xfrm>
                <a:off x="3581" y="3287"/>
                <a:ext cx="170" cy="188"/>
              </a:xfrm>
              <a:custGeom>
                <a:avLst/>
                <a:gdLst/>
                <a:ahLst/>
                <a:cxnLst>
                  <a:cxn ang="0">
                    <a:pos x="3" y="65"/>
                  </a:cxn>
                  <a:cxn ang="0">
                    <a:pos x="67" y="177"/>
                  </a:cxn>
                  <a:cxn ang="0">
                    <a:pos x="123" y="129"/>
                  </a:cxn>
                  <a:cxn ang="0">
                    <a:pos x="163" y="17"/>
                  </a:cxn>
                  <a:cxn ang="0">
                    <a:pos x="83" y="25"/>
                  </a:cxn>
                  <a:cxn ang="0">
                    <a:pos x="3" y="65"/>
                  </a:cxn>
                </a:cxnLst>
                <a:rect l="0" t="0" r="r" b="b"/>
                <a:pathLst>
                  <a:path w="170" h="188">
                    <a:moveTo>
                      <a:pt x="3" y="65"/>
                    </a:moveTo>
                    <a:cubicBezTo>
                      <a:pt x="0" y="90"/>
                      <a:pt x="47" y="166"/>
                      <a:pt x="67" y="177"/>
                    </a:cubicBezTo>
                    <a:cubicBezTo>
                      <a:pt x="87" y="188"/>
                      <a:pt x="107" y="155"/>
                      <a:pt x="123" y="129"/>
                    </a:cubicBezTo>
                    <a:cubicBezTo>
                      <a:pt x="139" y="103"/>
                      <a:pt x="170" y="34"/>
                      <a:pt x="163" y="17"/>
                    </a:cubicBezTo>
                    <a:cubicBezTo>
                      <a:pt x="156" y="0"/>
                      <a:pt x="108" y="17"/>
                      <a:pt x="83" y="25"/>
                    </a:cubicBezTo>
                    <a:cubicBezTo>
                      <a:pt x="58" y="33"/>
                      <a:pt x="6" y="40"/>
                      <a:pt x="3" y="65"/>
                    </a:cubicBezTo>
                    <a:close/>
                  </a:path>
                </a:pathLst>
              </a:custGeom>
              <a:blipFill dpi="0" rotWithShape="0">
                <a:blip r:embed="rId3" cstate="print"/>
                <a:srcRect/>
                <a:tile tx="0" ty="0" sx="100000" sy="100000" flip="none" algn="tl"/>
              </a:blipFill>
              <a:ln w="28575" cmpd="sng">
                <a:solidFill>
                  <a:srgbClr val="FF9999"/>
                </a:solidFill>
                <a:round/>
                <a:headEnd/>
                <a:tailEnd/>
              </a:ln>
              <a:effectLst/>
            </p:spPr>
            <p:txBody>
              <a:bodyPr/>
              <a:lstStyle/>
              <a:p>
                <a:pPr>
                  <a:defRPr/>
                </a:pPr>
                <a:endParaRPr lang="ru-RU"/>
              </a:p>
            </p:txBody>
          </p:sp>
          <p:sp>
            <p:nvSpPr>
              <p:cNvPr id="133214" name="Freeform 94" descr="Pink tissue paper"/>
              <p:cNvSpPr>
                <a:spLocks/>
              </p:cNvSpPr>
              <p:nvPr/>
            </p:nvSpPr>
            <p:spPr bwMode="auto">
              <a:xfrm>
                <a:off x="3513" y="3340"/>
                <a:ext cx="162" cy="216"/>
              </a:xfrm>
              <a:custGeom>
                <a:avLst/>
                <a:gdLst/>
                <a:ahLst/>
                <a:cxnLst>
                  <a:cxn ang="0">
                    <a:pos x="55" y="4"/>
                  </a:cxn>
                  <a:cxn ang="0">
                    <a:pos x="7" y="92"/>
                  </a:cxn>
                  <a:cxn ang="0">
                    <a:pos x="15" y="188"/>
                  </a:cxn>
                  <a:cxn ang="0">
                    <a:pos x="63" y="212"/>
                  </a:cxn>
                  <a:cxn ang="0">
                    <a:pos x="135" y="164"/>
                  </a:cxn>
                  <a:cxn ang="0">
                    <a:pos x="151" y="116"/>
                  </a:cxn>
                  <a:cxn ang="0">
                    <a:pos x="55" y="4"/>
                  </a:cxn>
                </a:cxnLst>
                <a:rect l="0" t="0" r="r" b="b"/>
                <a:pathLst>
                  <a:path w="162" h="216">
                    <a:moveTo>
                      <a:pt x="55" y="4"/>
                    </a:moveTo>
                    <a:cubicBezTo>
                      <a:pt x="31" y="0"/>
                      <a:pt x="14" y="61"/>
                      <a:pt x="7" y="92"/>
                    </a:cubicBezTo>
                    <a:cubicBezTo>
                      <a:pt x="0" y="123"/>
                      <a:pt x="6" y="168"/>
                      <a:pt x="15" y="188"/>
                    </a:cubicBezTo>
                    <a:cubicBezTo>
                      <a:pt x="24" y="208"/>
                      <a:pt x="43" y="216"/>
                      <a:pt x="63" y="212"/>
                    </a:cubicBezTo>
                    <a:cubicBezTo>
                      <a:pt x="83" y="208"/>
                      <a:pt x="120" y="180"/>
                      <a:pt x="135" y="164"/>
                    </a:cubicBezTo>
                    <a:cubicBezTo>
                      <a:pt x="150" y="148"/>
                      <a:pt x="162" y="141"/>
                      <a:pt x="151" y="116"/>
                    </a:cubicBezTo>
                    <a:cubicBezTo>
                      <a:pt x="140" y="91"/>
                      <a:pt x="79" y="8"/>
                      <a:pt x="55" y="4"/>
                    </a:cubicBezTo>
                    <a:close/>
                  </a:path>
                </a:pathLst>
              </a:custGeom>
              <a:blipFill dpi="0" rotWithShape="0">
                <a:blip r:embed="rId3" cstate="print"/>
                <a:srcRect/>
                <a:tile tx="0" ty="0" sx="100000" sy="100000" flip="none" algn="tl"/>
              </a:blipFill>
              <a:ln w="28575" cmpd="sng">
                <a:solidFill>
                  <a:srgbClr val="FF9999"/>
                </a:solidFill>
                <a:round/>
                <a:headEnd/>
                <a:tailEnd/>
              </a:ln>
              <a:effectLst/>
            </p:spPr>
            <p:txBody>
              <a:bodyPr/>
              <a:lstStyle/>
              <a:p>
                <a:pPr>
                  <a:defRPr/>
                </a:pPr>
                <a:endParaRPr lang="ru-RU"/>
              </a:p>
            </p:txBody>
          </p:sp>
          <p:sp>
            <p:nvSpPr>
              <p:cNvPr id="133215" name="Freeform 95" descr="Pink tissue paper"/>
              <p:cNvSpPr>
                <a:spLocks/>
              </p:cNvSpPr>
              <p:nvPr/>
            </p:nvSpPr>
            <p:spPr bwMode="auto">
              <a:xfrm>
                <a:off x="3419" y="3432"/>
                <a:ext cx="137" cy="200"/>
              </a:xfrm>
              <a:custGeom>
                <a:avLst/>
                <a:gdLst/>
                <a:ahLst/>
                <a:cxnLst>
                  <a:cxn ang="0">
                    <a:pos x="133" y="72"/>
                  </a:cxn>
                  <a:cxn ang="0">
                    <a:pos x="85" y="8"/>
                  </a:cxn>
                  <a:cxn ang="0">
                    <a:pos x="13" y="24"/>
                  </a:cxn>
                  <a:cxn ang="0">
                    <a:pos x="5" y="128"/>
                  </a:cxn>
                  <a:cxn ang="0">
                    <a:pos x="21" y="176"/>
                  </a:cxn>
                  <a:cxn ang="0">
                    <a:pos x="69" y="200"/>
                  </a:cxn>
                  <a:cxn ang="0">
                    <a:pos x="109" y="176"/>
                  </a:cxn>
                  <a:cxn ang="0">
                    <a:pos x="133" y="72"/>
                  </a:cxn>
                </a:cxnLst>
                <a:rect l="0" t="0" r="r" b="b"/>
                <a:pathLst>
                  <a:path w="137" h="200">
                    <a:moveTo>
                      <a:pt x="133" y="72"/>
                    </a:moveTo>
                    <a:cubicBezTo>
                      <a:pt x="129" y="44"/>
                      <a:pt x="105" y="16"/>
                      <a:pt x="85" y="8"/>
                    </a:cubicBezTo>
                    <a:cubicBezTo>
                      <a:pt x="65" y="0"/>
                      <a:pt x="26" y="4"/>
                      <a:pt x="13" y="24"/>
                    </a:cubicBezTo>
                    <a:cubicBezTo>
                      <a:pt x="0" y="44"/>
                      <a:pt x="4" y="103"/>
                      <a:pt x="5" y="128"/>
                    </a:cubicBezTo>
                    <a:cubicBezTo>
                      <a:pt x="6" y="153"/>
                      <a:pt x="10" y="164"/>
                      <a:pt x="21" y="176"/>
                    </a:cubicBezTo>
                    <a:cubicBezTo>
                      <a:pt x="32" y="188"/>
                      <a:pt x="54" y="200"/>
                      <a:pt x="69" y="200"/>
                    </a:cubicBezTo>
                    <a:cubicBezTo>
                      <a:pt x="84" y="200"/>
                      <a:pt x="100" y="200"/>
                      <a:pt x="109" y="176"/>
                    </a:cubicBezTo>
                    <a:cubicBezTo>
                      <a:pt x="118" y="152"/>
                      <a:pt x="137" y="100"/>
                      <a:pt x="133" y="72"/>
                    </a:cubicBezTo>
                    <a:close/>
                  </a:path>
                </a:pathLst>
              </a:custGeom>
              <a:blipFill dpi="0" rotWithShape="0">
                <a:blip r:embed="rId3" cstate="print"/>
                <a:srcRect/>
                <a:tile tx="0" ty="0" sx="100000" sy="100000" flip="none" algn="tl"/>
              </a:blipFill>
              <a:ln w="28575" cmpd="sng">
                <a:solidFill>
                  <a:srgbClr val="FF9999"/>
                </a:solidFill>
                <a:round/>
                <a:headEnd/>
                <a:tailEnd/>
              </a:ln>
              <a:effectLst/>
            </p:spPr>
            <p:txBody>
              <a:bodyPr/>
              <a:lstStyle/>
              <a:p>
                <a:pPr>
                  <a:defRPr/>
                </a:pPr>
                <a:endParaRPr lang="ru-RU"/>
              </a:p>
            </p:txBody>
          </p:sp>
          <p:sp>
            <p:nvSpPr>
              <p:cNvPr id="133216" name="Freeform 96" descr="Pink tissue paper"/>
              <p:cNvSpPr>
                <a:spLocks/>
              </p:cNvSpPr>
              <p:nvPr/>
            </p:nvSpPr>
            <p:spPr bwMode="auto">
              <a:xfrm>
                <a:off x="3475" y="3532"/>
                <a:ext cx="134" cy="152"/>
              </a:xfrm>
              <a:custGeom>
                <a:avLst/>
                <a:gdLst/>
                <a:ahLst/>
                <a:cxnLst>
                  <a:cxn ang="0">
                    <a:pos x="77" y="4"/>
                  </a:cxn>
                  <a:cxn ang="0">
                    <a:pos x="133" y="92"/>
                  </a:cxn>
                  <a:cxn ang="0">
                    <a:pos x="85" y="148"/>
                  </a:cxn>
                  <a:cxn ang="0">
                    <a:pos x="5" y="116"/>
                  </a:cxn>
                  <a:cxn ang="0">
                    <a:pos x="77" y="4"/>
                  </a:cxn>
                </a:cxnLst>
                <a:rect l="0" t="0" r="r" b="b"/>
                <a:pathLst>
                  <a:path w="134" h="152">
                    <a:moveTo>
                      <a:pt x="77" y="4"/>
                    </a:moveTo>
                    <a:cubicBezTo>
                      <a:pt x="98" y="0"/>
                      <a:pt x="132" y="68"/>
                      <a:pt x="133" y="92"/>
                    </a:cubicBezTo>
                    <a:cubicBezTo>
                      <a:pt x="134" y="116"/>
                      <a:pt x="106" y="144"/>
                      <a:pt x="85" y="148"/>
                    </a:cubicBezTo>
                    <a:cubicBezTo>
                      <a:pt x="64" y="152"/>
                      <a:pt x="10" y="141"/>
                      <a:pt x="5" y="116"/>
                    </a:cubicBezTo>
                    <a:cubicBezTo>
                      <a:pt x="0" y="91"/>
                      <a:pt x="56" y="8"/>
                      <a:pt x="77" y="4"/>
                    </a:cubicBezTo>
                    <a:close/>
                  </a:path>
                </a:pathLst>
              </a:custGeom>
              <a:blipFill dpi="0" rotWithShape="0">
                <a:blip r:embed="rId3" cstate="print"/>
                <a:srcRect/>
                <a:tile tx="0" ty="0" sx="100000" sy="100000" flip="none" algn="tl"/>
              </a:blipFill>
              <a:ln w="28575" cmpd="sng">
                <a:solidFill>
                  <a:srgbClr val="FF9999"/>
                </a:solidFill>
                <a:round/>
                <a:headEnd/>
                <a:tailEnd/>
              </a:ln>
              <a:effectLst/>
            </p:spPr>
            <p:txBody>
              <a:bodyPr/>
              <a:lstStyle/>
              <a:p>
                <a:pPr>
                  <a:defRPr/>
                </a:pPr>
                <a:endParaRPr lang="ru-RU"/>
              </a:p>
            </p:txBody>
          </p:sp>
          <p:sp>
            <p:nvSpPr>
              <p:cNvPr id="133217" name="Freeform 97" descr="Pink tissue paper"/>
              <p:cNvSpPr>
                <a:spLocks/>
              </p:cNvSpPr>
              <p:nvPr/>
            </p:nvSpPr>
            <p:spPr bwMode="auto">
              <a:xfrm>
                <a:off x="3917" y="3467"/>
                <a:ext cx="158" cy="186"/>
              </a:xfrm>
              <a:custGeom>
                <a:avLst/>
                <a:gdLst/>
                <a:ahLst/>
                <a:cxnLst>
                  <a:cxn ang="0">
                    <a:pos x="11" y="101"/>
                  </a:cxn>
                  <a:cxn ang="0">
                    <a:pos x="11" y="157"/>
                  </a:cxn>
                  <a:cxn ang="0">
                    <a:pos x="75" y="181"/>
                  </a:cxn>
                  <a:cxn ang="0">
                    <a:pos x="147" y="125"/>
                  </a:cxn>
                  <a:cxn ang="0">
                    <a:pos x="139" y="29"/>
                  </a:cxn>
                  <a:cxn ang="0">
                    <a:pos x="75" y="13"/>
                  </a:cxn>
                  <a:cxn ang="0">
                    <a:pos x="11" y="101"/>
                  </a:cxn>
                </a:cxnLst>
                <a:rect l="0" t="0" r="r" b="b"/>
                <a:pathLst>
                  <a:path w="158" h="186">
                    <a:moveTo>
                      <a:pt x="11" y="101"/>
                    </a:moveTo>
                    <a:cubicBezTo>
                      <a:pt x="0" y="125"/>
                      <a:pt x="0" y="144"/>
                      <a:pt x="11" y="157"/>
                    </a:cubicBezTo>
                    <a:cubicBezTo>
                      <a:pt x="22" y="170"/>
                      <a:pt x="52" y="186"/>
                      <a:pt x="75" y="181"/>
                    </a:cubicBezTo>
                    <a:cubicBezTo>
                      <a:pt x="98" y="176"/>
                      <a:pt x="136" y="150"/>
                      <a:pt x="147" y="125"/>
                    </a:cubicBezTo>
                    <a:cubicBezTo>
                      <a:pt x="158" y="100"/>
                      <a:pt x="151" y="48"/>
                      <a:pt x="139" y="29"/>
                    </a:cubicBezTo>
                    <a:cubicBezTo>
                      <a:pt x="127" y="10"/>
                      <a:pt x="95" y="0"/>
                      <a:pt x="75" y="13"/>
                    </a:cubicBezTo>
                    <a:cubicBezTo>
                      <a:pt x="55" y="26"/>
                      <a:pt x="22" y="77"/>
                      <a:pt x="11" y="101"/>
                    </a:cubicBezTo>
                    <a:close/>
                  </a:path>
                </a:pathLst>
              </a:custGeom>
              <a:blipFill dpi="0" rotWithShape="0">
                <a:blip r:embed="rId3" cstate="print"/>
                <a:srcRect/>
                <a:tile tx="0" ty="0" sx="100000" sy="100000" flip="none" algn="tl"/>
              </a:blipFill>
              <a:ln w="28575" cmpd="sng">
                <a:solidFill>
                  <a:srgbClr val="FF9999"/>
                </a:solidFill>
                <a:round/>
                <a:headEnd/>
                <a:tailEnd/>
              </a:ln>
              <a:effectLst/>
            </p:spPr>
            <p:txBody>
              <a:bodyPr/>
              <a:lstStyle/>
              <a:p>
                <a:pPr>
                  <a:defRPr/>
                </a:pPr>
                <a:endParaRPr lang="ru-RU"/>
              </a:p>
            </p:txBody>
          </p:sp>
          <p:sp>
            <p:nvSpPr>
              <p:cNvPr id="133218" name="Freeform 98" descr="Pink tissue paper"/>
              <p:cNvSpPr>
                <a:spLocks/>
              </p:cNvSpPr>
              <p:nvPr/>
            </p:nvSpPr>
            <p:spPr bwMode="auto">
              <a:xfrm>
                <a:off x="3812" y="3583"/>
                <a:ext cx="147" cy="146"/>
              </a:xfrm>
              <a:custGeom>
                <a:avLst/>
                <a:gdLst/>
                <a:ahLst/>
                <a:cxnLst>
                  <a:cxn ang="0">
                    <a:pos x="116" y="1"/>
                  </a:cxn>
                  <a:cxn ang="0">
                    <a:pos x="12" y="73"/>
                  </a:cxn>
                  <a:cxn ang="0">
                    <a:pos x="44" y="145"/>
                  </a:cxn>
                  <a:cxn ang="0">
                    <a:pos x="132" y="81"/>
                  </a:cxn>
                  <a:cxn ang="0">
                    <a:pos x="116" y="1"/>
                  </a:cxn>
                </a:cxnLst>
                <a:rect l="0" t="0" r="r" b="b"/>
                <a:pathLst>
                  <a:path w="147" h="146">
                    <a:moveTo>
                      <a:pt x="116" y="1"/>
                    </a:moveTo>
                    <a:cubicBezTo>
                      <a:pt x="96" y="0"/>
                      <a:pt x="24" y="49"/>
                      <a:pt x="12" y="73"/>
                    </a:cubicBezTo>
                    <a:cubicBezTo>
                      <a:pt x="0" y="97"/>
                      <a:pt x="24" y="144"/>
                      <a:pt x="44" y="145"/>
                    </a:cubicBezTo>
                    <a:cubicBezTo>
                      <a:pt x="64" y="146"/>
                      <a:pt x="117" y="106"/>
                      <a:pt x="132" y="81"/>
                    </a:cubicBezTo>
                    <a:cubicBezTo>
                      <a:pt x="147" y="56"/>
                      <a:pt x="136" y="2"/>
                      <a:pt x="116" y="1"/>
                    </a:cubicBezTo>
                    <a:close/>
                  </a:path>
                </a:pathLst>
              </a:custGeom>
              <a:blipFill dpi="0" rotWithShape="0">
                <a:blip r:embed="rId3" cstate="print"/>
                <a:srcRect/>
                <a:tile tx="0" ty="0" sx="100000" sy="100000" flip="none" algn="tl"/>
              </a:blipFill>
              <a:ln w="28575" cmpd="sng">
                <a:solidFill>
                  <a:srgbClr val="FF9999"/>
                </a:solidFill>
                <a:round/>
                <a:headEnd/>
                <a:tailEnd/>
              </a:ln>
              <a:effectLst/>
            </p:spPr>
            <p:txBody>
              <a:bodyPr/>
              <a:lstStyle/>
              <a:p>
                <a:pPr>
                  <a:defRPr/>
                </a:pPr>
                <a:endParaRPr lang="ru-RU"/>
              </a:p>
            </p:txBody>
          </p:sp>
          <p:sp>
            <p:nvSpPr>
              <p:cNvPr id="133219" name="Freeform 99" descr="Pink tissue paper"/>
              <p:cNvSpPr>
                <a:spLocks/>
              </p:cNvSpPr>
              <p:nvPr/>
            </p:nvSpPr>
            <p:spPr bwMode="auto">
              <a:xfrm>
                <a:off x="3795" y="3437"/>
                <a:ext cx="144" cy="204"/>
              </a:xfrm>
              <a:custGeom>
                <a:avLst/>
                <a:gdLst/>
                <a:ahLst/>
                <a:cxnLst>
                  <a:cxn ang="0">
                    <a:pos x="29" y="11"/>
                  </a:cxn>
                  <a:cxn ang="0">
                    <a:pos x="5" y="75"/>
                  </a:cxn>
                  <a:cxn ang="0">
                    <a:pos x="5" y="131"/>
                  </a:cxn>
                  <a:cxn ang="0">
                    <a:pos x="37" y="203"/>
                  </a:cxn>
                  <a:cxn ang="0">
                    <a:pos x="141" y="139"/>
                  </a:cxn>
                  <a:cxn ang="0">
                    <a:pos x="29" y="11"/>
                  </a:cxn>
                </a:cxnLst>
                <a:rect l="0" t="0" r="r" b="b"/>
                <a:pathLst>
                  <a:path w="144" h="204">
                    <a:moveTo>
                      <a:pt x="29" y="11"/>
                    </a:moveTo>
                    <a:cubicBezTo>
                      <a:pt x="6" y="0"/>
                      <a:pt x="9" y="55"/>
                      <a:pt x="5" y="75"/>
                    </a:cubicBezTo>
                    <a:cubicBezTo>
                      <a:pt x="1" y="95"/>
                      <a:pt x="0" y="110"/>
                      <a:pt x="5" y="131"/>
                    </a:cubicBezTo>
                    <a:cubicBezTo>
                      <a:pt x="10" y="152"/>
                      <a:pt x="14" y="202"/>
                      <a:pt x="37" y="203"/>
                    </a:cubicBezTo>
                    <a:cubicBezTo>
                      <a:pt x="60" y="204"/>
                      <a:pt x="138" y="172"/>
                      <a:pt x="141" y="139"/>
                    </a:cubicBezTo>
                    <a:cubicBezTo>
                      <a:pt x="144" y="106"/>
                      <a:pt x="52" y="22"/>
                      <a:pt x="29" y="11"/>
                    </a:cubicBezTo>
                    <a:close/>
                  </a:path>
                </a:pathLst>
              </a:custGeom>
              <a:blipFill dpi="0" rotWithShape="0">
                <a:blip r:embed="rId3" cstate="print"/>
                <a:srcRect/>
                <a:tile tx="0" ty="0" sx="100000" sy="100000" flip="none" algn="tl"/>
              </a:blipFill>
              <a:ln w="28575" cmpd="sng">
                <a:solidFill>
                  <a:srgbClr val="FF9999"/>
                </a:solidFill>
                <a:round/>
                <a:headEnd/>
                <a:tailEnd/>
              </a:ln>
              <a:effectLst/>
            </p:spPr>
            <p:txBody>
              <a:bodyPr/>
              <a:lstStyle/>
              <a:p>
                <a:pPr>
                  <a:defRPr/>
                </a:pPr>
                <a:endParaRPr lang="ru-RU"/>
              </a:p>
            </p:txBody>
          </p:sp>
          <p:sp>
            <p:nvSpPr>
              <p:cNvPr id="133220" name="Freeform 100" descr="Pink tissue paper"/>
              <p:cNvSpPr>
                <a:spLocks/>
              </p:cNvSpPr>
              <p:nvPr/>
            </p:nvSpPr>
            <p:spPr bwMode="auto">
              <a:xfrm>
                <a:off x="3657" y="3503"/>
                <a:ext cx="158" cy="146"/>
              </a:xfrm>
              <a:custGeom>
                <a:avLst/>
                <a:gdLst/>
                <a:ahLst/>
                <a:cxnLst>
                  <a:cxn ang="0">
                    <a:pos x="143" y="17"/>
                  </a:cxn>
                  <a:cxn ang="0">
                    <a:pos x="39" y="25"/>
                  </a:cxn>
                  <a:cxn ang="0">
                    <a:pos x="15" y="113"/>
                  </a:cxn>
                  <a:cxn ang="0">
                    <a:pos x="127" y="129"/>
                  </a:cxn>
                  <a:cxn ang="0">
                    <a:pos x="143" y="17"/>
                  </a:cxn>
                </a:cxnLst>
                <a:rect l="0" t="0" r="r" b="b"/>
                <a:pathLst>
                  <a:path w="158" h="146">
                    <a:moveTo>
                      <a:pt x="143" y="17"/>
                    </a:moveTo>
                    <a:cubicBezTo>
                      <a:pt x="128" y="0"/>
                      <a:pt x="60" y="9"/>
                      <a:pt x="39" y="25"/>
                    </a:cubicBezTo>
                    <a:cubicBezTo>
                      <a:pt x="18" y="41"/>
                      <a:pt x="0" y="96"/>
                      <a:pt x="15" y="113"/>
                    </a:cubicBezTo>
                    <a:cubicBezTo>
                      <a:pt x="30" y="130"/>
                      <a:pt x="104" y="146"/>
                      <a:pt x="127" y="129"/>
                    </a:cubicBezTo>
                    <a:cubicBezTo>
                      <a:pt x="150" y="112"/>
                      <a:pt x="158" y="34"/>
                      <a:pt x="143" y="17"/>
                    </a:cubicBezTo>
                    <a:close/>
                  </a:path>
                </a:pathLst>
              </a:custGeom>
              <a:blipFill dpi="0" rotWithShape="0">
                <a:blip r:embed="rId3" cstate="print"/>
                <a:srcRect/>
                <a:tile tx="0" ty="0" sx="100000" sy="100000" flip="none" algn="tl"/>
              </a:blipFill>
              <a:ln w="28575" cmpd="sng">
                <a:solidFill>
                  <a:srgbClr val="FF9999"/>
                </a:solidFill>
                <a:round/>
                <a:headEnd/>
                <a:tailEnd/>
              </a:ln>
              <a:effectLst/>
            </p:spPr>
            <p:txBody>
              <a:bodyPr/>
              <a:lstStyle/>
              <a:p>
                <a:pPr>
                  <a:defRPr/>
                </a:pPr>
                <a:endParaRPr lang="ru-RU"/>
              </a:p>
            </p:txBody>
          </p:sp>
          <p:sp>
            <p:nvSpPr>
              <p:cNvPr id="133221" name="Freeform 101" descr="Pink tissue paper"/>
              <p:cNvSpPr>
                <a:spLocks/>
              </p:cNvSpPr>
              <p:nvPr/>
            </p:nvSpPr>
            <p:spPr bwMode="auto">
              <a:xfrm>
                <a:off x="3539" y="3452"/>
                <a:ext cx="189" cy="168"/>
              </a:xfrm>
              <a:custGeom>
                <a:avLst/>
                <a:gdLst/>
                <a:ahLst/>
                <a:cxnLst>
                  <a:cxn ang="0">
                    <a:pos x="125" y="4"/>
                  </a:cxn>
                  <a:cxn ang="0">
                    <a:pos x="189" y="108"/>
                  </a:cxn>
                  <a:cxn ang="0">
                    <a:pos x="125" y="156"/>
                  </a:cxn>
                  <a:cxn ang="0">
                    <a:pos x="45" y="156"/>
                  </a:cxn>
                  <a:cxn ang="0">
                    <a:pos x="13" y="84"/>
                  </a:cxn>
                  <a:cxn ang="0">
                    <a:pos x="125" y="4"/>
                  </a:cxn>
                </a:cxnLst>
                <a:rect l="0" t="0" r="r" b="b"/>
                <a:pathLst>
                  <a:path w="189" h="168">
                    <a:moveTo>
                      <a:pt x="125" y="4"/>
                    </a:moveTo>
                    <a:cubicBezTo>
                      <a:pt x="154" y="8"/>
                      <a:pt x="189" y="83"/>
                      <a:pt x="189" y="108"/>
                    </a:cubicBezTo>
                    <a:cubicBezTo>
                      <a:pt x="189" y="133"/>
                      <a:pt x="149" y="148"/>
                      <a:pt x="125" y="156"/>
                    </a:cubicBezTo>
                    <a:cubicBezTo>
                      <a:pt x="101" y="164"/>
                      <a:pt x="64" y="168"/>
                      <a:pt x="45" y="156"/>
                    </a:cubicBezTo>
                    <a:cubicBezTo>
                      <a:pt x="26" y="144"/>
                      <a:pt x="0" y="108"/>
                      <a:pt x="13" y="84"/>
                    </a:cubicBezTo>
                    <a:cubicBezTo>
                      <a:pt x="26" y="60"/>
                      <a:pt x="96" y="0"/>
                      <a:pt x="125" y="4"/>
                    </a:cubicBezTo>
                    <a:close/>
                  </a:path>
                </a:pathLst>
              </a:custGeom>
              <a:blipFill dpi="0" rotWithShape="0">
                <a:blip r:embed="rId3" cstate="print"/>
                <a:srcRect/>
                <a:tile tx="0" ty="0" sx="100000" sy="100000" flip="none" algn="tl"/>
              </a:blipFill>
              <a:ln w="28575" cmpd="sng">
                <a:solidFill>
                  <a:srgbClr val="FF9999"/>
                </a:solidFill>
                <a:round/>
                <a:headEnd/>
                <a:tailEnd/>
              </a:ln>
              <a:effectLst/>
            </p:spPr>
            <p:txBody>
              <a:bodyPr/>
              <a:lstStyle/>
              <a:p>
                <a:pPr>
                  <a:defRPr/>
                </a:pPr>
                <a:endParaRPr lang="ru-RU"/>
              </a:p>
            </p:txBody>
          </p:sp>
          <p:sp>
            <p:nvSpPr>
              <p:cNvPr id="133222" name="Freeform 102" descr="Pink tissue paper"/>
              <p:cNvSpPr>
                <a:spLocks/>
              </p:cNvSpPr>
              <p:nvPr/>
            </p:nvSpPr>
            <p:spPr bwMode="auto">
              <a:xfrm>
                <a:off x="3668" y="3404"/>
                <a:ext cx="165" cy="135"/>
              </a:xfrm>
              <a:custGeom>
                <a:avLst/>
                <a:gdLst/>
                <a:ahLst/>
                <a:cxnLst>
                  <a:cxn ang="0">
                    <a:pos x="4" y="68"/>
                  </a:cxn>
                  <a:cxn ang="0">
                    <a:pos x="52" y="4"/>
                  </a:cxn>
                  <a:cxn ang="0">
                    <a:pos x="132" y="44"/>
                  </a:cxn>
                  <a:cxn ang="0">
                    <a:pos x="148" y="108"/>
                  </a:cxn>
                  <a:cxn ang="0">
                    <a:pos x="28" y="124"/>
                  </a:cxn>
                  <a:cxn ang="0">
                    <a:pos x="4" y="68"/>
                  </a:cxn>
                </a:cxnLst>
                <a:rect l="0" t="0" r="r" b="b"/>
                <a:pathLst>
                  <a:path w="165" h="135">
                    <a:moveTo>
                      <a:pt x="4" y="68"/>
                    </a:moveTo>
                    <a:cubicBezTo>
                      <a:pt x="8" y="48"/>
                      <a:pt x="31" y="8"/>
                      <a:pt x="52" y="4"/>
                    </a:cubicBezTo>
                    <a:cubicBezTo>
                      <a:pt x="73" y="0"/>
                      <a:pt x="116" y="27"/>
                      <a:pt x="132" y="44"/>
                    </a:cubicBezTo>
                    <a:cubicBezTo>
                      <a:pt x="148" y="61"/>
                      <a:pt x="165" y="95"/>
                      <a:pt x="148" y="108"/>
                    </a:cubicBezTo>
                    <a:cubicBezTo>
                      <a:pt x="131" y="121"/>
                      <a:pt x="51" y="135"/>
                      <a:pt x="28" y="124"/>
                    </a:cubicBezTo>
                    <a:cubicBezTo>
                      <a:pt x="5" y="113"/>
                      <a:pt x="0" y="88"/>
                      <a:pt x="4" y="68"/>
                    </a:cubicBezTo>
                    <a:close/>
                  </a:path>
                </a:pathLst>
              </a:custGeom>
              <a:blipFill dpi="0" rotWithShape="0">
                <a:blip r:embed="rId3" cstate="print"/>
                <a:srcRect/>
                <a:tile tx="0" ty="0" sx="100000" sy="100000" flip="none" algn="tl"/>
              </a:blipFill>
              <a:ln w="28575" cmpd="sng">
                <a:solidFill>
                  <a:srgbClr val="FF9999"/>
                </a:solidFill>
                <a:round/>
                <a:headEnd/>
                <a:tailEnd/>
              </a:ln>
              <a:effectLst/>
            </p:spPr>
            <p:txBody>
              <a:bodyPr/>
              <a:lstStyle/>
              <a:p>
                <a:pPr>
                  <a:defRPr/>
                </a:pPr>
                <a:endParaRPr lang="ru-RU"/>
              </a:p>
            </p:txBody>
          </p:sp>
          <p:sp>
            <p:nvSpPr>
              <p:cNvPr id="133223" name="Freeform 103" descr="Pink tissue paper"/>
              <p:cNvSpPr>
                <a:spLocks/>
              </p:cNvSpPr>
              <p:nvPr/>
            </p:nvSpPr>
            <p:spPr bwMode="auto">
              <a:xfrm>
                <a:off x="3553" y="3579"/>
                <a:ext cx="163" cy="141"/>
              </a:xfrm>
              <a:custGeom>
                <a:avLst/>
                <a:gdLst/>
                <a:ahLst/>
                <a:cxnLst>
                  <a:cxn ang="0">
                    <a:pos x="47" y="29"/>
                  </a:cxn>
                  <a:cxn ang="0">
                    <a:pos x="127" y="5"/>
                  </a:cxn>
                  <a:cxn ang="0">
                    <a:pos x="159" y="61"/>
                  </a:cxn>
                  <a:cxn ang="0">
                    <a:pos x="103" y="133"/>
                  </a:cxn>
                  <a:cxn ang="0">
                    <a:pos x="7" y="109"/>
                  </a:cxn>
                  <a:cxn ang="0">
                    <a:pos x="47" y="29"/>
                  </a:cxn>
                </a:cxnLst>
                <a:rect l="0" t="0" r="r" b="b"/>
                <a:pathLst>
                  <a:path w="163" h="141">
                    <a:moveTo>
                      <a:pt x="47" y="29"/>
                    </a:moveTo>
                    <a:cubicBezTo>
                      <a:pt x="67" y="12"/>
                      <a:pt x="108" y="0"/>
                      <a:pt x="127" y="5"/>
                    </a:cubicBezTo>
                    <a:cubicBezTo>
                      <a:pt x="146" y="10"/>
                      <a:pt x="163" y="40"/>
                      <a:pt x="159" y="61"/>
                    </a:cubicBezTo>
                    <a:cubicBezTo>
                      <a:pt x="155" y="82"/>
                      <a:pt x="128" y="125"/>
                      <a:pt x="103" y="133"/>
                    </a:cubicBezTo>
                    <a:cubicBezTo>
                      <a:pt x="78" y="141"/>
                      <a:pt x="14" y="127"/>
                      <a:pt x="7" y="109"/>
                    </a:cubicBezTo>
                    <a:cubicBezTo>
                      <a:pt x="0" y="91"/>
                      <a:pt x="27" y="46"/>
                      <a:pt x="47" y="29"/>
                    </a:cubicBezTo>
                    <a:close/>
                  </a:path>
                </a:pathLst>
              </a:custGeom>
              <a:blipFill dpi="0" rotWithShape="0">
                <a:blip r:embed="rId3" cstate="print"/>
                <a:srcRect/>
                <a:tile tx="0" ty="0" sx="100000" sy="100000" flip="none" algn="tl"/>
              </a:blipFill>
              <a:ln w="28575" cmpd="sng">
                <a:solidFill>
                  <a:srgbClr val="FF9999"/>
                </a:solidFill>
                <a:round/>
                <a:headEnd/>
                <a:tailEnd/>
              </a:ln>
              <a:effectLst/>
            </p:spPr>
            <p:txBody>
              <a:bodyPr/>
              <a:lstStyle/>
              <a:p>
                <a:pPr>
                  <a:defRPr/>
                </a:pPr>
                <a:endParaRPr lang="ru-RU"/>
              </a:p>
            </p:txBody>
          </p:sp>
          <p:sp>
            <p:nvSpPr>
              <p:cNvPr id="133224" name="Freeform 104" descr="Pink tissue paper"/>
              <p:cNvSpPr>
                <a:spLocks/>
              </p:cNvSpPr>
              <p:nvPr/>
            </p:nvSpPr>
            <p:spPr bwMode="auto">
              <a:xfrm>
                <a:off x="3651" y="3609"/>
                <a:ext cx="202" cy="130"/>
              </a:xfrm>
              <a:custGeom>
                <a:avLst/>
                <a:gdLst/>
                <a:ahLst/>
                <a:cxnLst>
                  <a:cxn ang="0">
                    <a:pos x="53" y="31"/>
                  </a:cxn>
                  <a:cxn ang="0">
                    <a:pos x="173" y="7"/>
                  </a:cxn>
                  <a:cxn ang="0">
                    <a:pos x="197" y="71"/>
                  </a:cxn>
                  <a:cxn ang="0">
                    <a:pos x="173" y="119"/>
                  </a:cxn>
                  <a:cxn ang="0">
                    <a:pos x="21" y="111"/>
                  </a:cxn>
                  <a:cxn ang="0">
                    <a:pos x="53" y="31"/>
                  </a:cxn>
                </a:cxnLst>
                <a:rect l="0" t="0" r="r" b="b"/>
                <a:pathLst>
                  <a:path w="202" h="130">
                    <a:moveTo>
                      <a:pt x="53" y="31"/>
                    </a:moveTo>
                    <a:cubicBezTo>
                      <a:pt x="78" y="14"/>
                      <a:pt x="149" y="0"/>
                      <a:pt x="173" y="7"/>
                    </a:cubicBezTo>
                    <a:cubicBezTo>
                      <a:pt x="197" y="14"/>
                      <a:pt x="197" y="52"/>
                      <a:pt x="197" y="71"/>
                    </a:cubicBezTo>
                    <a:cubicBezTo>
                      <a:pt x="197" y="90"/>
                      <a:pt x="202" y="112"/>
                      <a:pt x="173" y="119"/>
                    </a:cubicBezTo>
                    <a:cubicBezTo>
                      <a:pt x="144" y="126"/>
                      <a:pt x="42" y="130"/>
                      <a:pt x="21" y="111"/>
                    </a:cubicBezTo>
                    <a:cubicBezTo>
                      <a:pt x="0" y="92"/>
                      <a:pt x="28" y="48"/>
                      <a:pt x="53" y="31"/>
                    </a:cubicBezTo>
                    <a:close/>
                  </a:path>
                </a:pathLst>
              </a:custGeom>
              <a:blipFill dpi="0" rotWithShape="0">
                <a:blip r:embed="rId3" cstate="print"/>
                <a:srcRect/>
                <a:tile tx="0" ty="0" sx="100000" sy="100000" flip="none" algn="tl"/>
              </a:blipFill>
              <a:ln w="28575" cmpd="sng">
                <a:solidFill>
                  <a:srgbClr val="FF9999"/>
                </a:solidFill>
                <a:round/>
                <a:headEnd/>
                <a:tailEnd/>
              </a:ln>
              <a:effectLst/>
            </p:spPr>
            <p:txBody>
              <a:bodyPr/>
              <a:lstStyle/>
              <a:p>
                <a:pPr>
                  <a:defRPr/>
                </a:pPr>
                <a:endParaRPr lang="ru-RU"/>
              </a:p>
            </p:txBody>
          </p:sp>
          <p:sp>
            <p:nvSpPr>
              <p:cNvPr id="133225" name="Oval 105"/>
              <p:cNvSpPr>
                <a:spLocks noChangeArrowheads="1"/>
              </p:cNvSpPr>
              <p:nvPr/>
            </p:nvSpPr>
            <p:spPr bwMode="auto">
              <a:xfrm>
                <a:off x="3970" y="3530"/>
                <a:ext cx="52" cy="52"/>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sp>
            <p:nvSpPr>
              <p:cNvPr id="133226" name="Oval 106"/>
              <p:cNvSpPr>
                <a:spLocks noChangeArrowheads="1"/>
              </p:cNvSpPr>
              <p:nvPr/>
            </p:nvSpPr>
            <p:spPr bwMode="auto">
              <a:xfrm>
                <a:off x="3866" y="3642"/>
                <a:ext cx="52" cy="52"/>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sp>
            <p:nvSpPr>
              <p:cNvPr id="133227" name="Oval 107"/>
              <p:cNvSpPr>
                <a:spLocks noChangeArrowheads="1"/>
              </p:cNvSpPr>
              <p:nvPr/>
            </p:nvSpPr>
            <p:spPr bwMode="auto">
              <a:xfrm>
                <a:off x="3738" y="3666"/>
                <a:ext cx="52" cy="52"/>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sp>
            <p:nvSpPr>
              <p:cNvPr id="133228" name="Oval 108"/>
              <p:cNvSpPr>
                <a:spLocks noChangeArrowheads="1"/>
              </p:cNvSpPr>
              <p:nvPr/>
            </p:nvSpPr>
            <p:spPr bwMode="auto">
              <a:xfrm>
                <a:off x="3602" y="3634"/>
                <a:ext cx="52" cy="52"/>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sp>
            <p:nvSpPr>
              <p:cNvPr id="133229" name="Oval 109"/>
              <p:cNvSpPr>
                <a:spLocks noChangeArrowheads="1"/>
              </p:cNvSpPr>
              <p:nvPr/>
            </p:nvSpPr>
            <p:spPr bwMode="auto">
              <a:xfrm>
                <a:off x="3506" y="3602"/>
                <a:ext cx="52" cy="52"/>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sp>
            <p:nvSpPr>
              <p:cNvPr id="133230" name="Oval 110"/>
              <p:cNvSpPr>
                <a:spLocks noChangeArrowheads="1"/>
              </p:cNvSpPr>
              <p:nvPr/>
            </p:nvSpPr>
            <p:spPr bwMode="auto">
              <a:xfrm>
                <a:off x="3442" y="3506"/>
                <a:ext cx="52" cy="52"/>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sp>
            <p:nvSpPr>
              <p:cNvPr id="133231" name="Oval 111"/>
              <p:cNvSpPr>
                <a:spLocks noChangeArrowheads="1"/>
              </p:cNvSpPr>
              <p:nvPr/>
            </p:nvSpPr>
            <p:spPr bwMode="auto">
              <a:xfrm>
                <a:off x="3546" y="3410"/>
                <a:ext cx="52" cy="52"/>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sp>
            <p:nvSpPr>
              <p:cNvPr id="133232" name="Oval 112"/>
              <p:cNvSpPr>
                <a:spLocks noChangeArrowheads="1"/>
              </p:cNvSpPr>
              <p:nvPr/>
            </p:nvSpPr>
            <p:spPr bwMode="auto">
              <a:xfrm>
                <a:off x="3642" y="3338"/>
                <a:ext cx="52" cy="52"/>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sp>
            <p:nvSpPr>
              <p:cNvPr id="133233" name="Oval 113"/>
              <p:cNvSpPr>
                <a:spLocks noChangeArrowheads="1"/>
              </p:cNvSpPr>
              <p:nvPr/>
            </p:nvSpPr>
            <p:spPr bwMode="auto">
              <a:xfrm>
                <a:off x="3762" y="3338"/>
                <a:ext cx="52" cy="52"/>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sp>
            <p:nvSpPr>
              <p:cNvPr id="133234" name="Oval 114"/>
              <p:cNvSpPr>
                <a:spLocks noChangeArrowheads="1"/>
              </p:cNvSpPr>
              <p:nvPr/>
            </p:nvSpPr>
            <p:spPr bwMode="auto">
              <a:xfrm>
                <a:off x="3882" y="3426"/>
                <a:ext cx="52" cy="52"/>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sp>
            <p:nvSpPr>
              <p:cNvPr id="133235" name="Oval 115"/>
              <p:cNvSpPr>
                <a:spLocks noChangeArrowheads="1"/>
              </p:cNvSpPr>
              <p:nvPr/>
            </p:nvSpPr>
            <p:spPr bwMode="auto">
              <a:xfrm>
                <a:off x="3834" y="3522"/>
                <a:ext cx="52" cy="52"/>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sp>
            <p:nvSpPr>
              <p:cNvPr id="133236" name="Oval 116"/>
              <p:cNvSpPr>
                <a:spLocks noChangeArrowheads="1"/>
              </p:cNvSpPr>
              <p:nvPr/>
            </p:nvSpPr>
            <p:spPr bwMode="auto">
              <a:xfrm>
                <a:off x="3730" y="3546"/>
                <a:ext cx="52" cy="52"/>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sp>
            <p:nvSpPr>
              <p:cNvPr id="133237" name="Oval 117"/>
              <p:cNvSpPr>
                <a:spLocks noChangeArrowheads="1"/>
              </p:cNvSpPr>
              <p:nvPr/>
            </p:nvSpPr>
            <p:spPr bwMode="auto">
              <a:xfrm>
                <a:off x="3602" y="3506"/>
                <a:ext cx="52" cy="52"/>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sp>
            <p:nvSpPr>
              <p:cNvPr id="133238" name="Oval 118"/>
              <p:cNvSpPr>
                <a:spLocks noChangeArrowheads="1"/>
              </p:cNvSpPr>
              <p:nvPr/>
            </p:nvSpPr>
            <p:spPr bwMode="auto">
              <a:xfrm>
                <a:off x="3714" y="3458"/>
                <a:ext cx="52" cy="52"/>
              </a:xfrm>
              <a:prstGeom prst="ellipse">
                <a:avLst/>
              </a:prstGeom>
              <a:solidFill>
                <a:schemeClr val="accent2"/>
              </a:solidFill>
              <a:ln w="9525">
                <a:solidFill>
                  <a:schemeClr val="bg1"/>
                </a:solidFill>
                <a:round/>
                <a:headEnd/>
                <a:tailEnd/>
              </a:ln>
              <a:effectLst/>
            </p:spPr>
            <p:txBody>
              <a:bodyPr wrap="none" anchor="ctr"/>
              <a:lstStyle/>
              <a:p>
                <a:pPr>
                  <a:defRPr/>
                </a:pPr>
                <a:endParaRPr lang="ru-RU"/>
              </a:p>
            </p:txBody>
          </p:sp>
        </p:grpSp>
        <p:sp>
          <p:nvSpPr>
            <p:cNvPr id="133239" name="Line 119"/>
            <p:cNvSpPr>
              <a:spLocks noChangeShapeType="1"/>
            </p:cNvSpPr>
            <p:nvPr/>
          </p:nvSpPr>
          <p:spPr bwMode="auto">
            <a:xfrm flipH="1">
              <a:off x="4264" y="2536"/>
              <a:ext cx="384" cy="432"/>
            </a:xfrm>
            <a:prstGeom prst="line">
              <a:avLst/>
            </a:prstGeom>
            <a:noFill/>
            <a:ln w="38100">
              <a:solidFill>
                <a:schemeClr val="tx1"/>
              </a:solidFill>
              <a:round/>
              <a:headEnd/>
              <a:tailEnd type="triangle" w="med" len="med"/>
            </a:ln>
            <a:effectLst/>
          </p:spPr>
          <p:txBody>
            <a:bodyPr/>
            <a:lstStyle/>
            <a:p>
              <a:pPr>
                <a:defRPr/>
              </a:pPr>
              <a:endParaRPr lang="ru-RU"/>
            </a:p>
          </p:txBody>
        </p:sp>
        <p:sp>
          <p:nvSpPr>
            <p:cNvPr id="133240" name="Text Box 120"/>
            <p:cNvSpPr txBox="1">
              <a:spLocks noChangeArrowheads="1"/>
            </p:cNvSpPr>
            <p:nvPr/>
          </p:nvSpPr>
          <p:spPr bwMode="auto">
            <a:xfrm>
              <a:off x="4020" y="3588"/>
              <a:ext cx="991" cy="472"/>
            </a:xfrm>
            <a:prstGeom prst="rect">
              <a:avLst/>
            </a:prstGeom>
            <a:noFill/>
            <a:ln w="9525">
              <a:noFill/>
              <a:miter lim="800000"/>
              <a:headEnd/>
              <a:tailEnd/>
            </a:ln>
            <a:effectLst>
              <a:outerShdw dist="35921" dir="2700000" algn="ctr" rotWithShape="0">
                <a:schemeClr val="bg1"/>
              </a:outerShdw>
            </a:effectLst>
          </p:spPr>
          <p:txBody>
            <a:bodyPr wrap="none">
              <a:spAutoFit/>
            </a:bodyPr>
            <a:lstStyle/>
            <a:p>
              <a:pPr algn="ctr" eaLnBrk="1" hangingPunct="1">
                <a:lnSpc>
                  <a:spcPct val="90000"/>
                </a:lnSpc>
                <a:defRPr/>
              </a:pPr>
              <a:r>
                <a:rPr lang="en-US">
                  <a:effectLst/>
                  <a:latin typeface="Arial" pitchFamily="34" charset="0"/>
                </a:rPr>
                <a:t>Day 5-6</a:t>
              </a:r>
            </a:p>
            <a:p>
              <a:pPr algn="ctr" eaLnBrk="1" hangingPunct="1">
                <a:lnSpc>
                  <a:spcPct val="90000"/>
                </a:lnSpc>
                <a:defRPr/>
              </a:pPr>
              <a:r>
                <a:rPr lang="en-US">
                  <a:effectLst/>
                  <a:latin typeface="Arial" pitchFamily="34" charset="0"/>
                </a:rPr>
                <a:t>Blastocyst</a:t>
              </a:r>
            </a:p>
          </p:txBody>
        </p:sp>
      </p:grpSp>
      <p:grpSp>
        <p:nvGrpSpPr>
          <p:cNvPr id="30" name="Group 121"/>
          <p:cNvGrpSpPr>
            <a:grpSpLocks/>
          </p:cNvGrpSpPr>
          <p:nvPr/>
        </p:nvGrpSpPr>
        <p:grpSpPr bwMode="auto">
          <a:xfrm>
            <a:off x="1547813" y="4298950"/>
            <a:ext cx="3379787" cy="2357438"/>
            <a:chOff x="975" y="2708"/>
            <a:chExt cx="2129" cy="1485"/>
          </a:xfrm>
        </p:grpSpPr>
        <p:sp>
          <p:nvSpPr>
            <p:cNvPr id="133242" name="Line 122"/>
            <p:cNvSpPr>
              <a:spLocks noChangeShapeType="1"/>
            </p:cNvSpPr>
            <p:nvPr/>
          </p:nvSpPr>
          <p:spPr bwMode="auto">
            <a:xfrm flipH="1">
              <a:off x="2528" y="3230"/>
              <a:ext cx="576" cy="0"/>
            </a:xfrm>
            <a:prstGeom prst="line">
              <a:avLst/>
            </a:prstGeom>
            <a:noFill/>
            <a:ln w="38100">
              <a:solidFill>
                <a:schemeClr val="tx1"/>
              </a:solidFill>
              <a:round/>
              <a:headEnd/>
              <a:tailEnd type="triangle" w="med" len="med"/>
            </a:ln>
            <a:effectLst/>
          </p:spPr>
          <p:txBody>
            <a:bodyPr/>
            <a:lstStyle/>
            <a:p>
              <a:pPr>
                <a:defRPr/>
              </a:pPr>
              <a:endParaRPr lang="ru-RU"/>
            </a:p>
          </p:txBody>
        </p:sp>
        <p:sp>
          <p:nvSpPr>
            <p:cNvPr id="133243" name="Text Box 123"/>
            <p:cNvSpPr txBox="1">
              <a:spLocks noChangeArrowheads="1"/>
            </p:cNvSpPr>
            <p:nvPr/>
          </p:nvSpPr>
          <p:spPr bwMode="auto">
            <a:xfrm>
              <a:off x="975" y="3721"/>
              <a:ext cx="1921" cy="472"/>
            </a:xfrm>
            <a:prstGeom prst="rect">
              <a:avLst/>
            </a:prstGeom>
            <a:noFill/>
            <a:ln w="9525">
              <a:noFill/>
              <a:miter lim="800000"/>
              <a:headEnd/>
              <a:tailEnd/>
            </a:ln>
            <a:effectLst>
              <a:outerShdw dist="35921" dir="2700000" algn="ctr" rotWithShape="0">
                <a:schemeClr val="bg1"/>
              </a:outerShdw>
            </a:effectLst>
          </p:spPr>
          <p:txBody>
            <a:bodyPr wrap="none">
              <a:spAutoFit/>
            </a:bodyPr>
            <a:lstStyle/>
            <a:p>
              <a:pPr algn="ctr" eaLnBrk="1" hangingPunct="1">
                <a:lnSpc>
                  <a:spcPct val="90000"/>
                </a:lnSpc>
                <a:defRPr/>
              </a:pPr>
              <a:r>
                <a:rPr lang="en-US">
                  <a:effectLst/>
                  <a:latin typeface="Arial" pitchFamily="34" charset="0"/>
                </a:rPr>
                <a:t>Day 11-14</a:t>
              </a:r>
            </a:p>
            <a:p>
              <a:pPr algn="ctr" eaLnBrk="1" hangingPunct="1">
                <a:lnSpc>
                  <a:spcPct val="90000"/>
                </a:lnSpc>
                <a:defRPr/>
              </a:pPr>
              <a:r>
                <a:rPr lang="en-US">
                  <a:effectLst/>
                  <a:latin typeface="Arial" pitchFamily="34" charset="0"/>
                </a:rPr>
                <a:t>Tissue Differentiation</a:t>
              </a:r>
            </a:p>
          </p:txBody>
        </p:sp>
        <p:grpSp>
          <p:nvGrpSpPr>
            <p:cNvPr id="31" name="Group 124"/>
            <p:cNvGrpSpPr>
              <a:grpSpLocks/>
            </p:cNvGrpSpPr>
            <p:nvPr/>
          </p:nvGrpSpPr>
          <p:grpSpPr bwMode="auto">
            <a:xfrm>
              <a:off x="1352" y="2708"/>
              <a:ext cx="1120" cy="1044"/>
              <a:chOff x="1352" y="2720"/>
              <a:chExt cx="1120" cy="1044"/>
            </a:xfrm>
          </p:grpSpPr>
          <p:sp>
            <p:nvSpPr>
              <p:cNvPr id="133245" name="Oval 125" descr="Pink tissue paper"/>
              <p:cNvSpPr>
                <a:spLocks noChangeArrowheads="1"/>
              </p:cNvSpPr>
              <p:nvPr/>
            </p:nvSpPr>
            <p:spPr bwMode="auto">
              <a:xfrm>
                <a:off x="1352" y="2720"/>
                <a:ext cx="1120" cy="1008"/>
              </a:xfrm>
              <a:prstGeom prst="ellipse">
                <a:avLst/>
              </a:prstGeom>
              <a:blipFill dpi="0" rotWithShape="0">
                <a:blip r:embed="rId3" cstate="print"/>
                <a:srcRect/>
                <a:tile tx="0" ty="0" sx="100000" sy="100000" flip="none" algn="tl"/>
              </a:blipFill>
              <a:ln w="38100">
                <a:solidFill>
                  <a:srgbClr val="FF9999"/>
                </a:solidFill>
                <a:round/>
                <a:headEnd/>
                <a:tailEnd/>
              </a:ln>
              <a:effectLst/>
            </p:spPr>
            <p:txBody>
              <a:bodyPr wrap="none" anchor="ctr"/>
              <a:lstStyle/>
              <a:p>
                <a:pPr>
                  <a:defRPr/>
                </a:pPr>
                <a:endParaRPr lang="ru-RU"/>
              </a:p>
            </p:txBody>
          </p:sp>
          <p:grpSp>
            <p:nvGrpSpPr>
              <p:cNvPr id="133120" name="Group 126"/>
              <p:cNvGrpSpPr>
                <a:grpSpLocks/>
              </p:cNvGrpSpPr>
              <p:nvPr/>
            </p:nvGrpSpPr>
            <p:grpSpPr bwMode="auto">
              <a:xfrm>
                <a:off x="1771" y="3095"/>
                <a:ext cx="286" cy="669"/>
                <a:chOff x="2083" y="3199"/>
                <a:chExt cx="270" cy="469"/>
              </a:xfrm>
            </p:grpSpPr>
            <p:sp>
              <p:nvSpPr>
                <p:cNvPr id="133247" name="Freeform 127" descr="Pink tissue paper"/>
                <p:cNvSpPr>
                  <a:spLocks/>
                </p:cNvSpPr>
                <p:nvPr/>
              </p:nvSpPr>
              <p:spPr bwMode="auto">
                <a:xfrm>
                  <a:off x="2083" y="3199"/>
                  <a:ext cx="270" cy="469"/>
                </a:xfrm>
                <a:custGeom>
                  <a:avLst/>
                  <a:gdLst/>
                  <a:ahLst/>
                  <a:cxnLst>
                    <a:cxn ang="0">
                      <a:pos x="237" y="433"/>
                    </a:cxn>
                    <a:cxn ang="0">
                      <a:pos x="221" y="177"/>
                    </a:cxn>
                    <a:cxn ang="0">
                      <a:pos x="149" y="17"/>
                    </a:cxn>
                    <a:cxn ang="0">
                      <a:pos x="61" y="73"/>
                    </a:cxn>
                    <a:cxn ang="0">
                      <a:pos x="29" y="409"/>
                    </a:cxn>
                    <a:cxn ang="0">
                      <a:pos x="237" y="433"/>
                    </a:cxn>
                  </a:cxnLst>
                  <a:rect l="0" t="0" r="r" b="b"/>
                  <a:pathLst>
                    <a:path w="270" h="469">
                      <a:moveTo>
                        <a:pt x="237" y="433"/>
                      </a:moveTo>
                      <a:cubicBezTo>
                        <a:pt x="270" y="388"/>
                        <a:pt x="236" y="246"/>
                        <a:pt x="221" y="177"/>
                      </a:cubicBezTo>
                      <a:cubicBezTo>
                        <a:pt x="206" y="108"/>
                        <a:pt x="176" y="34"/>
                        <a:pt x="149" y="17"/>
                      </a:cubicBezTo>
                      <a:cubicBezTo>
                        <a:pt x="122" y="0"/>
                        <a:pt x="81" y="8"/>
                        <a:pt x="61" y="73"/>
                      </a:cubicBezTo>
                      <a:cubicBezTo>
                        <a:pt x="41" y="138"/>
                        <a:pt x="0" y="349"/>
                        <a:pt x="29" y="409"/>
                      </a:cubicBezTo>
                      <a:cubicBezTo>
                        <a:pt x="58" y="469"/>
                        <a:pt x="194" y="428"/>
                        <a:pt x="237" y="433"/>
                      </a:cubicBezTo>
                      <a:close/>
                    </a:path>
                  </a:pathLst>
                </a:custGeom>
                <a:blipFill dpi="0" rotWithShape="0">
                  <a:blip r:embed="rId3" cstate="print"/>
                  <a:srcRect/>
                  <a:tile tx="0" ty="0" sx="100000" sy="100000" flip="none" algn="tl"/>
                </a:blipFill>
                <a:ln w="38100" cmpd="sng">
                  <a:solidFill>
                    <a:srgbClr val="FF9999"/>
                  </a:solidFill>
                  <a:round/>
                  <a:headEnd/>
                  <a:tailEnd/>
                </a:ln>
                <a:effectLst/>
              </p:spPr>
              <p:txBody>
                <a:bodyPr/>
                <a:lstStyle/>
                <a:p>
                  <a:pPr>
                    <a:defRPr/>
                  </a:pPr>
                  <a:endParaRPr lang="ru-RU"/>
                </a:p>
              </p:txBody>
            </p:sp>
            <p:sp>
              <p:nvSpPr>
                <p:cNvPr id="133248" name="Line 128"/>
                <p:cNvSpPr>
                  <a:spLocks noChangeShapeType="1"/>
                </p:cNvSpPr>
                <p:nvPr/>
              </p:nvSpPr>
              <p:spPr bwMode="auto">
                <a:xfrm>
                  <a:off x="2208" y="3224"/>
                  <a:ext cx="0" cy="416"/>
                </a:xfrm>
                <a:prstGeom prst="line">
                  <a:avLst/>
                </a:prstGeom>
                <a:noFill/>
                <a:ln w="57150">
                  <a:solidFill>
                    <a:srgbClr val="FF9999"/>
                  </a:solidFill>
                  <a:round/>
                  <a:headEnd/>
                  <a:tailEnd/>
                </a:ln>
                <a:effectLst/>
              </p:spPr>
              <p:txBody>
                <a:bodyPr/>
                <a:lstStyle/>
                <a:p>
                  <a:pPr>
                    <a:defRPr/>
                  </a:pPr>
                  <a:endParaRPr lang="ru-RU"/>
                </a:p>
              </p:txBody>
            </p:sp>
            <p:grpSp>
              <p:nvGrpSpPr>
                <p:cNvPr id="133121" name="Group 129"/>
                <p:cNvGrpSpPr>
                  <a:grpSpLocks/>
                </p:cNvGrpSpPr>
                <p:nvPr/>
              </p:nvGrpSpPr>
              <p:grpSpPr bwMode="auto">
                <a:xfrm>
                  <a:off x="2190" y="3246"/>
                  <a:ext cx="136" cy="378"/>
                  <a:chOff x="2190" y="3246"/>
                  <a:chExt cx="136" cy="378"/>
                </a:xfrm>
              </p:grpSpPr>
              <p:sp>
                <p:nvSpPr>
                  <p:cNvPr id="133250" name="Line 130"/>
                  <p:cNvSpPr>
                    <a:spLocks noChangeShapeType="1"/>
                  </p:cNvSpPr>
                  <p:nvPr/>
                </p:nvSpPr>
                <p:spPr bwMode="auto">
                  <a:xfrm>
                    <a:off x="2216" y="3576"/>
                    <a:ext cx="95" cy="48"/>
                  </a:xfrm>
                  <a:prstGeom prst="line">
                    <a:avLst/>
                  </a:prstGeom>
                  <a:noFill/>
                  <a:ln w="19050">
                    <a:solidFill>
                      <a:srgbClr val="FF9999"/>
                    </a:solidFill>
                    <a:round/>
                    <a:headEnd/>
                    <a:tailEnd/>
                  </a:ln>
                  <a:effectLst/>
                </p:spPr>
                <p:txBody>
                  <a:bodyPr/>
                  <a:lstStyle/>
                  <a:p>
                    <a:pPr>
                      <a:defRPr/>
                    </a:pPr>
                    <a:endParaRPr lang="ru-RU"/>
                  </a:p>
                </p:txBody>
              </p:sp>
              <p:sp>
                <p:nvSpPr>
                  <p:cNvPr id="133251" name="Line 131"/>
                  <p:cNvSpPr>
                    <a:spLocks noChangeShapeType="1"/>
                  </p:cNvSpPr>
                  <p:nvPr/>
                </p:nvSpPr>
                <p:spPr bwMode="auto">
                  <a:xfrm>
                    <a:off x="2224" y="3535"/>
                    <a:ext cx="96" cy="48"/>
                  </a:xfrm>
                  <a:prstGeom prst="line">
                    <a:avLst/>
                  </a:prstGeom>
                  <a:noFill/>
                  <a:ln w="19050">
                    <a:solidFill>
                      <a:srgbClr val="FF9999"/>
                    </a:solidFill>
                    <a:round/>
                    <a:headEnd/>
                    <a:tailEnd/>
                  </a:ln>
                  <a:effectLst/>
                </p:spPr>
                <p:txBody>
                  <a:bodyPr/>
                  <a:lstStyle/>
                  <a:p>
                    <a:pPr>
                      <a:defRPr/>
                    </a:pPr>
                    <a:endParaRPr lang="ru-RU"/>
                  </a:p>
                </p:txBody>
              </p:sp>
              <p:sp>
                <p:nvSpPr>
                  <p:cNvPr id="133252" name="Line 132"/>
                  <p:cNvSpPr>
                    <a:spLocks noChangeShapeType="1"/>
                  </p:cNvSpPr>
                  <p:nvPr/>
                </p:nvSpPr>
                <p:spPr bwMode="auto">
                  <a:xfrm>
                    <a:off x="2226" y="3494"/>
                    <a:ext cx="96" cy="48"/>
                  </a:xfrm>
                  <a:prstGeom prst="line">
                    <a:avLst/>
                  </a:prstGeom>
                  <a:noFill/>
                  <a:ln w="19050">
                    <a:solidFill>
                      <a:srgbClr val="FF9999"/>
                    </a:solidFill>
                    <a:round/>
                    <a:headEnd/>
                    <a:tailEnd/>
                  </a:ln>
                  <a:effectLst/>
                </p:spPr>
                <p:txBody>
                  <a:bodyPr/>
                  <a:lstStyle/>
                  <a:p>
                    <a:pPr>
                      <a:defRPr/>
                    </a:pPr>
                    <a:endParaRPr lang="ru-RU"/>
                  </a:p>
                </p:txBody>
              </p:sp>
              <p:sp>
                <p:nvSpPr>
                  <p:cNvPr id="133253" name="Line 133"/>
                  <p:cNvSpPr>
                    <a:spLocks noChangeShapeType="1"/>
                  </p:cNvSpPr>
                  <p:nvPr/>
                </p:nvSpPr>
                <p:spPr bwMode="auto">
                  <a:xfrm>
                    <a:off x="2222" y="3453"/>
                    <a:ext cx="96" cy="48"/>
                  </a:xfrm>
                  <a:prstGeom prst="line">
                    <a:avLst/>
                  </a:prstGeom>
                  <a:noFill/>
                  <a:ln w="19050">
                    <a:solidFill>
                      <a:srgbClr val="FF9999"/>
                    </a:solidFill>
                    <a:round/>
                    <a:headEnd/>
                    <a:tailEnd/>
                  </a:ln>
                  <a:effectLst/>
                </p:spPr>
                <p:txBody>
                  <a:bodyPr/>
                  <a:lstStyle/>
                  <a:p>
                    <a:pPr>
                      <a:defRPr/>
                    </a:pPr>
                    <a:endParaRPr lang="ru-RU"/>
                  </a:p>
                </p:txBody>
              </p:sp>
              <p:sp>
                <p:nvSpPr>
                  <p:cNvPr id="133254" name="Line 134"/>
                  <p:cNvSpPr>
                    <a:spLocks noChangeShapeType="1"/>
                  </p:cNvSpPr>
                  <p:nvPr/>
                </p:nvSpPr>
                <p:spPr bwMode="auto">
                  <a:xfrm>
                    <a:off x="2229" y="3411"/>
                    <a:ext cx="96" cy="48"/>
                  </a:xfrm>
                  <a:prstGeom prst="line">
                    <a:avLst/>
                  </a:prstGeom>
                  <a:noFill/>
                  <a:ln w="19050">
                    <a:solidFill>
                      <a:srgbClr val="FF9999"/>
                    </a:solidFill>
                    <a:round/>
                    <a:headEnd/>
                    <a:tailEnd/>
                  </a:ln>
                  <a:effectLst/>
                </p:spPr>
                <p:txBody>
                  <a:bodyPr/>
                  <a:lstStyle/>
                  <a:p>
                    <a:pPr>
                      <a:defRPr/>
                    </a:pPr>
                    <a:endParaRPr lang="ru-RU"/>
                  </a:p>
                </p:txBody>
              </p:sp>
              <p:sp>
                <p:nvSpPr>
                  <p:cNvPr id="133255" name="Line 135"/>
                  <p:cNvSpPr>
                    <a:spLocks noChangeShapeType="1"/>
                  </p:cNvSpPr>
                  <p:nvPr/>
                </p:nvSpPr>
                <p:spPr bwMode="auto">
                  <a:xfrm>
                    <a:off x="2220" y="3370"/>
                    <a:ext cx="95" cy="48"/>
                  </a:xfrm>
                  <a:prstGeom prst="line">
                    <a:avLst/>
                  </a:prstGeom>
                  <a:noFill/>
                  <a:ln w="19050">
                    <a:solidFill>
                      <a:srgbClr val="FF9999"/>
                    </a:solidFill>
                    <a:round/>
                    <a:headEnd/>
                    <a:tailEnd/>
                  </a:ln>
                  <a:effectLst/>
                </p:spPr>
                <p:txBody>
                  <a:bodyPr/>
                  <a:lstStyle/>
                  <a:p>
                    <a:pPr>
                      <a:defRPr/>
                    </a:pPr>
                    <a:endParaRPr lang="ru-RU"/>
                  </a:p>
                </p:txBody>
              </p:sp>
              <p:sp>
                <p:nvSpPr>
                  <p:cNvPr id="133256" name="Line 136"/>
                  <p:cNvSpPr>
                    <a:spLocks noChangeShapeType="1"/>
                  </p:cNvSpPr>
                  <p:nvPr/>
                </p:nvSpPr>
                <p:spPr bwMode="auto">
                  <a:xfrm>
                    <a:off x="2210" y="3329"/>
                    <a:ext cx="96" cy="48"/>
                  </a:xfrm>
                  <a:prstGeom prst="line">
                    <a:avLst/>
                  </a:prstGeom>
                  <a:noFill/>
                  <a:ln w="19050">
                    <a:solidFill>
                      <a:srgbClr val="FF9999"/>
                    </a:solidFill>
                    <a:round/>
                    <a:headEnd/>
                    <a:tailEnd/>
                  </a:ln>
                  <a:effectLst/>
                </p:spPr>
                <p:txBody>
                  <a:bodyPr/>
                  <a:lstStyle/>
                  <a:p>
                    <a:pPr>
                      <a:defRPr/>
                    </a:pPr>
                    <a:endParaRPr lang="ru-RU"/>
                  </a:p>
                </p:txBody>
              </p:sp>
              <p:sp>
                <p:nvSpPr>
                  <p:cNvPr id="133257" name="Line 137"/>
                  <p:cNvSpPr>
                    <a:spLocks noChangeShapeType="1"/>
                  </p:cNvSpPr>
                  <p:nvPr/>
                </p:nvSpPr>
                <p:spPr bwMode="auto">
                  <a:xfrm>
                    <a:off x="2200" y="3288"/>
                    <a:ext cx="95" cy="48"/>
                  </a:xfrm>
                  <a:prstGeom prst="line">
                    <a:avLst/>
                  </a:prstGeom>
                  <a:noFill/>
                  <a:ln w="19050">
                    <a:solidFill>
                      <a:srgbClr val="FF9999"/>
                    </a:solidFill>
                    <a:round/>
                    <a:headEnd/>
                    <a:tailEnd/>
                  </a:ln>
                  <a:effectLst/>
                </p:spPr>
                <p:txBody>
                  <a:bodyPr/>
                  <a:lstStyle/>
                  <a:p>
                    <a:pPr>
                      <a:defRPr/>
                    </a:pPr>
                    <a:endParaRPr lang="ru-RU"/>
                  </a:p>
                </p:txBody>
              </p:sp>
              <p:sp>
                <p:nvSpPr>
                  <p:cNvPr id="133258" name="Line 138"/>
                  <p:cNvSpPr>
                    <a:spLocks noChangeShapeType="1"/>
                  </p:cNvSpPr>
                  <p:nvPr/>
                </p:nvSpPr>
                <p:spPr bwMode="auto">
                  <a:xfrm>
                    <a:off x="2190" y="3246"/>
                    <a:ext cx="96" cy="48"/>
                  </a:xfrm>
                  <a:prstGeom prst="line">
                    <a:avLst/>
                  </a:prstGeom>
                  <a:noFill/>
                  <a:ln w="19050">
                    <a:solidFill>
                      <a:srgbClr val="FF9999"/>
                    </a:solidFill>
                    <a:round/>
                    <a:headEnd/>
                    <a:tailEnd/>
                  </a:ln>
                  <a:effectLst/>
                </p:spPr>
                <p:txBody>
                  <a:bodyPr/>
                  <a:lstStyle/>
                  <a:p>
                    <a:pPr>
                      <a:defRPr/>
                    </a:pPr>
                    <a:endParaRPr lang="ru-RU"/>
                  </a:p>
                </p:txBody>
              </p:sp>
            </p:grpSp>
            <p:grpSp>
              <p:nvGrpSpPr>
                <p:cNvPr id="133123" name="Group 139"/>
                <p:cNvGrpSpPr>
                  <a:grpSpLocks/>
                </p:cNvGrpSpPr>
                <p:nvPr/>
              </p:nvGrpSpPr>
              <p:grpSpPr bwMode="auto">
                <a:xfrm flipH="1">
                  <a:off x="2091" y="3246"/>
                  <a:ext cx="136" cy="378"/>
                  <a:chOff x="2190" y="3246"/>
                  <a:chExt cx="136" cy="378"/>
                </a:xfrm>
              </p:grpSpPr>
              <p:sp>
                <p:nvSpPr>
                  <p:cNvPr id="133260" name="Line 140"/>
                  <p:cNvSpPr>
                    <a:spLocks noChangeShapeType="1"/>
                  </p:cNvSpPr>
                  <p:nvPr/>
                </p:nvSpPr>
                <p:spPr bwMode="auto">
                  <a:xfrm>
                    <a:off x="2216" y="3576"/>
                    <a:ext cx="96" cy="48"/>
                  </a:xfrm>
                  <a:prstGeom prst="line">
                    <a:avLst/>
                  </a:prstGeom>
                  <a:noFill/>
                  <a:ln w="19050">
                    <a:solidFill>
                      <a:srgbClr val="FF9999"/>
                    </a:solidFill>
                    <a:round/>
                    <a:headEnd/>
                    <a:tailEnd/>
                  </a:ln>
                  <a:effectLst/>
                </p:spPr>
                <p:txBody>
                  <a:bodyPr/>
                  <a:lstStyle/>
                  <a:p>
                    <a:pPr>
                      <a:defRPr/>
                    </a:pPr>
                    <a:endParaRPr lang="ru-RU"/>
                  </a:p>
                </p:txBody>
              </p:sp>
              <p:sp>
                <p:nvSpPr>
                  <p:cNvPr id="133261" name="Line 141"/>
                  <p:cNvSpPr>
                    <a:spLocks noChangeShapeType="1"/>
                  </p:cNvSpPr>
                  <p:nvPr/>
                </p:nvSpPr>
                <p:spPr bwMode="auto">
                  <a:xfrm>
                    <a:off x="2224" y="3535"/>
                    <a:ext cx="97" cy="48"/>
                  </a:xfrm>
                  <a:prstGeom prst="line">
                    <a:avLst/>
                  </a:prstGeom>
                  <a:noFill/>
                  <a:ln w="19050">
                    <a:solidFill>
                      <a:srgbClr val="FF9999"/>
                    </a:solidFill>
                    <a:round/>
                    <a:headEnd/>
                    <a:tailEnd/>
                  </a:ln>
                  <a:effectLst/>
                </p:spPr>
                <p:txBody>
                  <a:bodyPr/>
                  <a:lstStyle/>
                  <a:p>
                    <a:pPr>
                      <a:defRPr/>
                    </a:pPr>
                    <a:endParaRPr lang="ru-RU"/>
                  </a:p>
                </p:txBody>
              </p:sp>
              <p:sp>
                <p:nvSpPr>
                  <p:cNvPr id="133262" name="Line 142"/>
                  <p:cNvSpPr>
                    <a:spLocks noChangeShapeType="1"/>
                  </p:cNvSpPr>
                  <p:nvPr/>
                </p:nvSpPr>
                <p:spPr bwMode="auto">
                  <a:xfrm>
                    <a:off x="2225" y="3494"/>
                    <a:ext cx="97" cy="48"/>
                  </a:xfrm>
                  <a:prstGeom prst="line">
                    <a:avLst/>
                  </a:prstGeom>
                  <a:noFill/>
                  <a:ln w="19050">
                    <a:solidFill>
                      <a:srgbClr val="FF9999"/>
                    </a:solidFill>
                    <a:round/>
                    <a:headEnd/>
                    <a:tailEnd/>
                  </a:ln>
                  <a:effectLst/>
                </p:spPr>
                <p:txBody>
                  <a:bodyPr/>
                  <a:lstStyle/>
                  <a:p>
                    <a:pPr>
                      <a:defRPr/>
                    </a:pPr>
                    <a:endParaRPr lang="ru-RU"/>
                  </a:p>
                </p:txBody>
              </p:sp>
              <p:sp>
                <p:nvSpPr>
                  <p:cNvPr id="133263" name="Line 143"/>
                  <p:cNvSpPr>
                    <a:spLocks noChangeShapeType="1"/>
                  </p:cNvSpPr>
                  <p:nvPr/>
                </p:nvSpPr>
                <p:spPr bwMode="auto">
                  <a:xfrm>
                    <a:off x="2222" y="3453"/>
                    <a:ext cx="96" cy="48"/>
                  </a:xfrm>
                  <a:prstGeom prst="line">
                    <a:avLst/>
                  </a:prstGeom>
                  <a:noFill/>
                  <a:ln w="19050">
                    <a:solidFill>
                      <a:srgbClr val="FF9999"/>
                    </a:solidFill>
                    <a:round/>
                    <a:headEnd/>
                    <a:tailEnd/>
                  </a:ln>
                  <a:effectLst/>
                </p:spPr>
                <p:txBody>
                  <a:bodyPr/>
                  <a:lstStyle/>
                  <a:p>
                    <a:pPr>
                      <a:defRPr/>
                    </a:pPr>
                    <a:endParaRPr lang="ru-RU"/>
                  </a:p>
                </p:txBody>
              </p:sp>
              <p:sp>
                <p:nvSpPr>
                  <p:cNvPr id="133264" name="Line 144"/>
                  <p:cNvSpPr>
                    <a:spLocks noChangeShapeType="1"/>
                  </p:cNvSpPr>
                  <p:nvPr/>
                </p:nvSpPr>
                <p:spPr bwMode="auto">
                  <a:xfrm>
                    <a:off x="2230" y="3411"/>
                    <a:ext cx="96" cy="48"/>
                  </a:xfrm>
                  <a:prstGeom prst="line">
                    <a:avLst/>
                  </a:prstGeom>
                  <a:noFill/>
                  <a:ln w="19050">
                    <a:solidFill>
                      <a:srgbClr val="FF9999"/>
                    </a:solidFill>
                    <a:round/>
                    <a:headEnd/>
                    <a:tailEnd/>
                  </a:ln>
                  <a:effectLst/>
                </p:spPr>
                <p:txBody>
                  <a:bodyPr/>
                  <a:lstStyle/>
                  <a:p>
                    <a:pPr>
                      <a:defRPr/>
                    </a:pPr>
                    <a:endParaRPr lang="ru-RU"/>
                  </a:p>
                </p:txBody>
              </p:sp>
              <p:sp>
                <p:nvSpPr>
                  <p:cNvPr id="133265" name="Line 145"/>
                  <p:cNvSpPr>
                    <a:spLocks noChangeShapeType="1"/>
                  </p:cNvSpPr>
                  <p:nvPr/>
                </p:nvSpPr>
                <p:spPr bwMode="auto">
                  <a:xfrm>
                    <a:off x="2220" y="3370"/>
                    <a:ext cx="96" cy="48"/>
                  </a:xfrm>
                  <a:prstGeom prst="line">
                    <a:avLst/>
                  </a:prstGeom>
                  <a:noFill/>
                  <a:ln w="19050">
                    <a:solidFill>
                      <a:srgbClr val="FF9999"/>
                    </a:solidFill>
                    <a:round/>
                    <a:headEnd/>
                    <a:tailEnd/>
                  </a:ln>
                  <a:effectLst/>
                </p:spPr>
                <p:txBody>
                  <a:bodyPr/>
                  <a:lstStyle/>
                  <a:p>
                    <a:pPr>
                      <a:defRPr/>
                    </a:pPr>
                    <a:endParaRPr lang="ru-RU"/>
                  </a:p>
                </p:txBody>
              </p:sp>
              <p:sp>
                <p:nvSpPr>
                  <p:cNvPr id="133266" name="Line 146"/>
                  <p:cNvSpPr>
                    <a:spLocks noChangeShapeType="1"/>
                  </p:cNvSpPr>
                  <p:nvPr/>
                </p:nvSpPr>
                <p:spPr bwMode="auto">
                  <a:xfrm>
                    <a:off x="2209" y="3329"/>
                    <a:ext cx="97" cy="48"/>
                  </a:xfrm>
                  <a:prstGeom prst="line">
                    <a:avLst/>
                  </a:prstGeom>
                  <a:noFill/>
                  <a:ln w="19050">
                    <a:solidFill>
                      <a:srgbClr val="FF9999"/>
                    </a:solidFill>
                    <a:round/>
                    <a:headEnd/>
                    <a:tailEnd/>
                  </a:ln>
                  <a:effectLst/>
                </p:spPr>
                <p:txBody>
                  <a:bodyPr/>
                  <a:lstStyle/>
                  <a:p>
                    <a:pPr>
                      <a:defRPr/>
                    </a:pPr>
                    <a:endParaRPr lang="ru-RU"/>
                  </a:p>
                </p:txBody>
              </p:sp>
              <p:sp>
                <p:nvSpPr>
                  <p:cNvPr id="133267" name="Line 147"/>
                  <p:cNvSpPr>
                    <a:spLocks noChangeShapeType="1"/>
                  </p:cNvSpPr>
                  <p:nvPr/>
                </p:nvSpPr>
                <p:spPr bwMode="auto">
                  <a:xfrm>
                    <a:off x="2200" y="3288"/>
                    <a:ext cx="96" cy="48"/>
                  </a:xfrm>
                  <a:prstGeom prst="line">
                    <a:avLst/>
                  </a:prstGeom>
                  <a:noFill/>
                  <a:ln w="19050">
                    <a:solidFill>
                      <a:srgbClr val="FF9999"/>
                    </a:solidFill>
                    <a:round/>
                    <a:headEnd/>
                    <a:tailEnd/>
                  </a:ln>
                  <a:effectLst/>
                </p:spPr>
                <p:txBody>
                  <a:bodyPr/>
                  <a:lstStyle/>
                  <a:p>
                    <a:pPr>
                      <a:defRPr/>
                    </a:pPr>
                    <a:endParaRPr lang="ru-RU"/>
                  </a:p>
                </p:txBody>
              </p:sp>
              <p:sp>
                <p:nvSpPr>
                  <p:cNvPr id="133268" name="Line 148"/>
                  <p:cNvSpPr>
                    <a:spLocks noChangeShapeType="1"/>
                  </p:cNvSpPr>
                  <p:nvPr/>
                </p:nvSpPr>
                <p:spPr bwMode="auto">
                  <a:xfrm>
                    <a:off x="2190" y="3246"/>
                    <a:ext cx="96" cy="48"/>
                  </a:xfrm>
                  <a:prstGeom prst="line">
                    <a:avLst/>
                  </a:prstGeom>
                  <a:noFill/>
                  <a:ln w="19050">
                    <a:solidFill>
                      <a:srgbClr val="FF9999"/>
                    </a:solidFill>
                    <a:round/>
                    <a:headEnd/>
                    <a:tailEnd/>
                  </a:ln>
                  <a:effectLst/>
                </p:spPr>
                <p:txBody>
                  <a:bodyPr/>
                  <a:lstStyle/>
                  <a:p>
                    <a:pPr>
                      <a:defRPr/>
                    </a:pPr>
                    <a:endParaRPr lang="ru-RU"/>
                  </a:p>
                </p:txBody>
              </p:sp>
            </p:grpSp>
          </p:grpSp>
        </p:grpSp>
      </p:grpSp>
      <p:sp>
        <p:nvSpPr>
          <p:cNvPr id="149" name="Title 1"/>
          <p:cNvSpPr txBox="1">
            <a:spLocks/>
          </p:cNvSpPr>
          <p:nvPr/>
        </p:nvSpPr>
        <p:spPr>
          <a:xfrm>
            <a:off x="1475656" y="0"/>
            <a:ext cx="7488832" cy="1417638"/>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sz="4400" b="1" i="0" u="none" strike="noStrike" kern="1200" cap="none" spc="0" normalizeH="0" baseline="0" noProof="0" smtClean="0">
                <a:ln>
                  <a:noFill/>
                </a:ln>
                <a:solidFill>
                  <a:schemeClr val="lt1"/>
                </a:solidFill>
                <a:effectLst/>
                <a:uLnTx/>
                <a:uFillTx/>
                <a:latin typeface="+mn-lt"/>
                <a:ea typeface="+mn-ea"/>
                <a:cs typeface="+mn-cs"/>
              </a:rPr>
              <a:t>Embryonic stem cells</a:t>
            </a:r>
            <a:endParaRPr kumimoji="0" lang="en-US" sz="4400" b="0" i="0" u="none" strike="noStrike" kern="1200" cap="none" spc="0" normalizeH="0" baseline="0" noProof="0" dirty="0">
              <a:ln>
                <a:noFill/>
              </a:ln>
              <a:solidFill>
                <a:schemeClr val="lt1"/>
              </a:solidFill>
              <a:effectLst/>
              <a:uLnTx/>
              <a:uFillTx/>
              <a:latin typeface="+mn-lt"/>
              <a:ea typeface="+mn-ea"/>
              <a:cs typeface="+mn-cs"/>
            </a:endParaRPr>
          </a:p>
        </p:txBody>
      </p:sp>
      <p:pic>
        <p:nvPicPr>
          <p:cNvPr id="150" name="Picture 1"/>
          <p:cNvPicPr>
            <a:picLocks noChangeAspect="1" noChangeArrowheads="1"/>
          </p:cNvPicPr>
          <p:nvPr/>
        </p:nvPicPr>
        <p:blipFill>
          <a:blip r:embed="rId4" cstate="print"/>
          <a:srcRect/>
          <a:stretch>
            <a:fillRect/>
          </a:stretch>
        </p:blipFill>
        <p:spPr bwMode="auto">
          <a:xfrm>
            <a:off x="1" y="1"/>
            <a:ext cx="1500165" cy="1412351"/>
          </a:xfrm>
          <a:prstGeom prst="rect">
            <a:avLst/>
          </a:prstGeom>
          <a:noFill/>
          <a:ln w="9525">
            <a:no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lide(from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8"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slide(fromLeft)">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1" fill="hold" nodeType="click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slide(fromTop)">
                                      <p:cBhvr>
                                        <p:cTn id="22" dur="500"/>
                                        <p:tgtEl>
                                          <p:spTgt spid="28"/>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2" fill="hold" nodeType="click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slide(fromRight)">
                                      <p:cBhvr>
                                        <p:cTn id="2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lgn="just">
              <a:lnSpc>
                <a:spcPct val="150000"/>
              </a:lnSpc>
            </a:pPr>
            <a:r>
              <a:rPr lang="en-US" b="1" dirty="0" smtClean="0">
                <a:latin typeface="Bell MT" pitchFamily="18" charset="0"/>
              </a:rPr>
              <a:t>Embryos</a:t>
            </a:r>
            <a:r>
              <a:rPr lang="en-US" dirty="0" smtClean="0">
                <a:latin typeface="Bell MT" pitchFamily="18" charset="0"/>
              </a:rPr>
              <a:t> - Embryonic stem cells are obtained by harvesting living embryos which are generally 5-7 days old. The removal of embryonic stem cells invariably results in the destruction of the embryo.</a:t>
            </a:r>
          </a:p>
          <a:p>
            <a:pPr algn="just">
              <a:lnSpc>
                <a:spcPct val="150000"/>
              </a:lnSpc>
              <a:buFont typeface="Arial" charset="0"/>
              <a:buChar char="•"/>
            </a:pPr>
            <a:r>
              <a:rPr lang="en-US" b="1" dirty="0" smtClean="0">
                <a:latin typeface="Bell MT" pitchFamily="18" charset="0"/>
              </a:rPr>
              <a:t>Fetuses</a:t>
            </a:r>
            <a:r>
              <a:rPr lang="en-US" dirty="0" smtClean="0">
                <a:latin typeface="Bell MT" pitchFamily="18" charset="0"/>
              </a:rPr>
              <a:t> - Another kind of stem cell, called an embryonic germ cell, can be obtained from either miscarriages or aborted fetuses.</a:t>
            </a:r>
          </a:p>
          <a:p>
            <a:endParaRPr lang="en-US" dirty="0"/>
          </a:p>
        </p:txBody>
      </p:sp>
      <p:sp>
        <p:nvSpPr>
          <p:cNvPr id="4" name="Footer Placeholder 3"/>
          <p:cNvSpPr>
            <a:spLocks noGrp="1"/>
          </p:cNvSpPr>
          <p:nvPr>
            <p:ph type="ftr" sz="quarter" idx="11"/>
          </p:nvPr>
        </p:nvSpPr>
        <p:spPr/>
        <p:txBody>
          <a:bodyPr/>
          <a:lstStyle/>
          <a:p>
            <a:r>
              <a:rPr lang="en-US" dirty="0" smtClean="0">
                <a:solidFill>
                  <a:srgbClr val="FF0000"/>
                </a:solidFill>
              </a:rPr>
              <a:t> Stem Cells</a:t>
            </a:r>
          </a:p>
          <a:p>
            <a:r>
              <a:rPr lang="en-IN" dirty="0" smtClean="0">
                <a:solidFill>
                  <a:srgbClr val="FF0000"/>
                </a:solidFill>
              </a:rPr>
              <a:t>                     Presenter : Dr. J. </a:t>
            </a:r>
            <a:r>
              <a:rPr lang="en-IN" dirty="0" err="1" smtClean="0">
                <a:solidFill>
                  <a:srgbClr val="FF0000"/>
                </a:solidFill>
              </a:rPr>
              <a:t>Gowri</a:t>
            </a:r>
            <a:endParaRPr lang="en-IN" dirty="0"/>
          </a:p>
        </p:txBody>
      </p:sp>
      <p:sp>
        <p:nvSpPr>
          <p:cNvPr id="5" name="Slide Number Placeholder 4"/>
          <p:cNvSpPr>
            <a:spLocks noGrp="1"/>
          </p:cNvSpPr>
          <p:nvPr>
            <p:ph type="sldNum" sz="quarter" idx="12"/>
          </p:nvPr>
        </p:nvSpPr>
        <p:spPr/>
        <p:txBody>
          <a:bodyPr/>
          <a:lstStyle/>
          <a:p>
            <a:fld id="{170FEADD-7C68-4FF7-9250-0A74C82061C2}" type="slidenum">
              <a:rPr lang="en-IN" smtClean="0"/>
              <a:pPr/>
              <a:t>11</a:t>
            </a:fld>
            <a:endParaRPr lang="en-IN"/>
          </a:p>
        </p:txBody>
      </p:sp>
      <p:pic>
        <p:nvPicPr>
          <p:cNvPr id="6" name="Picture 1"/>
          <p:cNvPicPr>
            <a:picLocks noChangeAspect="1" noChangeArrowheads="1"/>
          </p:cNvPicPr>
          <p:nvPr/>
        </p:nvPicPr>
        <p:blipFill>
          <a:blip r:embed="rId2" cstate="print"/>
          <a:srcRect/>
          <a:stretch>
            <a:fillRect/>
          </a:stretch>
        </p:blipFill>
        <p:spPr bwMode="auto">
          <a:xfrm>
            <a:off x="1" y="1"/>
            <a:ext cx="1500165" cy="1412351"/>
          </a:xfrm>
          <a:prstGeom prst="rect">
            <a:avLst/>
          </a:prstGeom>
          <a:noFill/>
          <a:ln w="9525">
            <a:noFill/>
            <a:miter lim="800000"/>
            <a:headEnd/>
            <a:tailEnd/>
          </a:ln>
          <a:effectLst/>
        </p:spPr>
      </p:pic>
      <p:sp>
        <p:nvSpPr>
          <p:cNvPr id="7" name="Title 1"/>
          <p:cNvSpPr txBox="1">
            <a:spLocks noGrp="1"/>
          </p:cNvSpPr>
          <p:nvPr>
            <p:ph type="title"/>
          </p:nvPr>
        </p:nvSpPr>
        <p:spPr>
          <a:xfrm>
            <a:off x="1475656" y="0"/>
            <a:ext cx="7211144" cy="1417638"/>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fontScale="90000"/>
          </a:bodyPr>
          <a:lstStyle/>
          <a:p>
            <a:pPr>
              <a:spcBef>
                <a:spcPct val="50000"/>
              </a:spcBef>
            </a:pPr>
            <a:r>
              <a:rPr lang="en-US" dirty="0" smtClean="0">
                <a:latin typeface="Bell MT" pitchFamily="18" charset="0"/>
              </a:rPr>
              <a:t>Sources of embryonic type stem cells</a:t>
            </a:r>
            <a:endParaRPr lang="en-US" sz="4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p:txBody>
          <a:bodyPr>
            <a:normAutofit fontScale="47500" lnSpcReduction="20000"/>
          </a:bodyPr>
          <a:lstStyle/>
          <a:p>
            <a:pPr algn="just">
              <a:lnSpc>
                <a:spcPct val="170000"/>
              </a:lnSpc>
            </a:pPr>
            <a:r>
              <a:rPr lang="en-US" dirty="0" smtClean="0">
                <a:latin typeface="Times New Roman" pitchFamily="18" charset="0"/>
                <a:cs typeface="Times New Roman" pitchFamily="18" charset="0"/>
              </a:rPr>
              <a:t>The majority of ESC lines are mouse, not human. </a:t>
            </a:r>
          </a:p>
          <a:p>
            <a:pPr algn="just">
              <a:lnSpc>
                <a:spcPct val="170000"/>
              </a:lnSpc>
            </a:pPr>
            <a:r>
              <a:rPr lang="en-US" dirty="0" smtClean="0">
                <a:latin typeface="Times New Roman" pitchFamily="18" charset="0"/>
                <a:cs typeface="Times New Roman" pitchFamily="18" charset="0"/>
              </a:rPr>
              <a:t>The basic protocol for generation of ESCs is similar for all species.</a:t>
            </a:r>
          </a:p>
          <a:p>
            <a:pPr algn="just">
              <a:lnSpc>
                <a:spcPct val="170000"/>
              </a:lnSpc>
            </a:pPr>
            <a:r>
              <a:rPr lang="en-US" dirty="0" smtClean="0">
                <a:latin typeface="Times New Roman" pitchFamily="18" charset="0"/>
                <a:cs typeface="Times New Roman" pitchFamily="18" charset="0"/>
              </a:rPr>
              <a:t>ESCs are </a:t>
            </a:r>
            <a:r>
              <a:rPr lang="en-US" dirty="0" err="1" smtClean="0">
                <a:latin typeface="Times New Roman" pitchFamily="18" charset="0"/>
                <a:cs typeface="Times New Roman" pitchFamily="18" charset="0"/>
              </a:rPr>
              <a:t>pluripotent</a:t>
            </a:r>
            <a:r>
              <a:rPr lang="en-US" dirty="0" smtClean="0">
                <a:latin typeface="Times New Roman" pitchFamily="18" charset="0"/>
                <a:cs typeface="Times New Roman" pitchFamily="18" charset="0"/>
              </a:rPr>
              <a:t> stem cells generated from early-stage embryos. </a:t>
            </a:r>
          </a:p>
          <a:p>
            <a:pPr algn="just">
              <a:lnSpc>
                <a:spcPct val="170000"/>
              </a:lnSpc>
            </a:pPr>
            <a:r>
              <a:rPr lang="en-US" dirty="0" smtClean="0">
                <a:latin typeface="Times New Roman" pitchFamily="18" charset="0"/>
                <a:cs typeface="Times New Roman" pitchFamily="18" charset="0"/>
              </a:rPr>
              <a:t>Cells are harvested from the </a:t>
            </a:r>
            <a:r>
              <a:rPr lang="en-US" dirty="0" err="1" smtClean="0">
                <a:latin typeface="Times New Roman" pitchFamily="18" charset="0"/>
                <a:cs typeface="Times New Roman" pitchFamily="18" charset="0"/>
              </a:rPr>
              <a:t>blastocyst</a:t>
            </a:r>
            <a:r>
              <a:rPr lang="en-US" dirty="0" smtClean="0">
                <a:latin typeface="Times New Roman" pitchFamily="18" charset="0"/>
                <a:cs typeface="Times New Roman" pitchFamily="18" charset="0"/>
              </a:rPr>
              <a:t> 4–5 days post-fertilization. </a:t>
            </a:r>
          </a:p>
          <a:p>
            <a:pPr algn="just">
              <a:lnSpc>
                <a:spcPct val="170000"/>
              </a:lnSpc>
            </a:pPr>
            <a:r>
              <a:rPr lang="en-US" dirty="0" smtClean="0">
                <a:latin typeface="Times New Roman" pitchFamily="18" charset="0"/>
                <a:cs typeface="Times New Roman" pitchFamily="18" charset="0"/>
              </a:rPr>
              <a:t>The outer cell layer of the </a:t>
            </a:r>
            <a:r>
              <a:rPr lang="en-US" dirty="0" err="1" smtClean="0">
                <a:latin typeface="Times New Roman" pitchFamily="18" charset="0"/>
                <a:cs typeface="Times New Roman" pitchFamily="18" charset="0"/>
              </a:rPr>
              <a:t>blastocyst</a:t>
            </a:r>
            <a:r>
              <a:rPr lang="en-US" dirty="0" smtClean="0">
                <a:latin typeface="Times New Roman" pitchFamily="18" charset="0"/>
                <a:cs typeface="Times New Roman" pitchFamily="18" charset="0"/>
              </a:rPr>
              <a:t>, called the </a:t>
            </a:r>
            <a:r>
              <a:rPr lang="en-US" dirty="0" err="1" smtClean="0">
                <a:latin typeface="Times New Roman" pitchFamily="18" charset="0"/>
                <a:cs typeface="Times New Roman" pitchFamily="18" charset="0"/>
              </a:rPr>
              <a:t>trophoblast</a:t>
            </a:r>
            <a:r>
              <a:rPr lang="en-US" dirty="0" smtClean="0">
                <a:latin typeface="Times New Roman" pitchFamily="18" charset="0"/>
                <a:cs typeface="Times New Roman" pitchFamily="18" charset="0"/>
              </a:rPr>
              <a:t>, contains a fluid-filled cavity, the </a:t>
            </a:r>
            <a:r>
              <a:rPr lang="en-US" dirty="0" err="1" smtClean="0">
                <a:latin typeface="Times New Roman" pitchFamily="18" charset="0"/>
                <a:cs typeface="Times New Roman" pitchFamily="18" charset="0"/>
              </a:rPr>
              <a:t>blastocoele</a:t>
            </a:r>
            <a:r>
              <a:rPr lang="en-US" dirty="0" smtClean="0">
                <a:latin typeface="Times New Roman" pitchFamily="18" charset="0"/>
                <a:cs typeface="Times New Roman" pitchFamily="18" charset="0"/>
              </a:rPr>
              <a:t>, and an inner cell mass of 10–20 cells. </a:t>
            </a:r>
          </a:p>
          <a:p>
            <a:pPr algn="just">
              <a:lnSpc>
                <a:spcPct val="170000"/>
              </a:lnSpc>
            </a:pPr>
            <a:r>
              <a:rPr lang="en-US" dirty="0" smtClean="0">
                <a:latin typeface="Times New Roman" pitchFamily="18" charset="0"/>
                <a:cs typeface="Times New Roman" pitchFamily="18" charset="0"/>
              </a:rPr>
              <a:t>The inner cell mass, which is also called the </a:t>
            </a:r>
            <a:r>
              <a:rPr lang="en-US" dirty="0" err="1" smtClean="0">
                <a:latin typeface="Times New Roman" pitchFamily="18" charset="0"/>
                <a:cs typeface="Times New Roman" pitchFamily="18" charset="0"/>
              </a:rPr>
              <a:t>embryoblast</a:t>
            </a:r>
            <a:r>
              <a:rPr lang="en-US" dirty="0" smtClean="0">
                <a:latin typeface="Times New Roman" pitchFamily="18" charset="0"/>
                <a:cs typeface="Times New Roman" pitchFamily="18" charset="0"/>
              </a:rPr>
              <a:t>, is removed for culture. </a:t>
            </a:r>
          </a:p>
          <a:p>
            <a:pPr algn="just">
              <a:lnSpc>
                <a:spcPct val="170000"/>
              </a:lnSpc>
            </a:pPr>
            <a:r>
              <a:rPr lang="en-US" dirty="0" smtClean="0">
                <a:latin typeface="Times New Roman" pitchFamily="18" charset="0"/>
                <a:cs typeface="Times New Roman" pitchFamily="18" charset="0"/>
              </a:rPr>
              <a:t>The cells from the inner mass are placed in culture, and those that are viable are expanded. </a:t>
            </a:r>
          </a:p>
          <a:p>
            <a:endParaRPr lang="en-US" dirty="0"/>
          </a:p>
        </p:txBody>
      </p:sp>
      <p:sp>
        <p:nvSpPr>
          <p:cNvPr id="5" name="Footer Placeholder 4"/>
          <p:cNvSpPr>
            <a:spLocks noGrp="1"/>
          </p:cNvSpPr>
          <p:nvPr>
            <p:ph type="ftr" sz="quarter" idx="11"/>
          </p:nvPr>
        </p:nvSpPr>
        <p:spPr/>
        <p:txBody>
          <a:bodyPr/>
          <a:lstStyle/>
          <a:p>
            <a:r>
              <a:rPr lang="en-US" dirty="0" smtClean="0">
                <a:solidFill>
                  <a:srgbClr val="FF0000"/>
                </a:solidFill>
              </a:rPr>
              <a:t> Stem Cells</a:t>
            </a:r>
          </a:p>
          <a:p>
            <a:r>
              <a:rPr lang="en-IN" dirty="0" smtClean="0">
                <a:solidFill>
                  <a:srgbClr val="FF0000"/>
                </a:solidFill>
              </a:rPr>
              <a:t>                     Presenter : Dr. J. </a:t>
            </a:r>
            <a:r>
              <a:rPr lang="en-IN" dirty="0" err="1" smtClean="0">
                <a:solidFill>
                  <a:srgbClr val="FF0000"/>
                </a:solidFill>
              </a:rPr>
              <a:t>Gowri</a:t>
            </a:r>
            <a:endParaRPr lang="en-IN" dirty="0"/>
          </a:p>
        </p:txBody>
      </p:sp>
      <p:sp>
        <p:nvSpPr>
          <p:cNvPr id="6" name="Slide Number Placeholder 5"/>
          <p:cNvSpPr>
            <a:spLocks noGrp="1"/>
          </p:cNvSpPr>
          <p:nvPr>
            <p:ph type="sldNum" sz="quarter" idx="12"/>
          </p:nvPr>
        </p:nvSpPr>
        <p:spPr/>
        <p:txBody>
          <a:bodyPr/>
          <a:lstStyle/>
          <a:p>
            <a:fld id="{170FEADD-7C68-4FF7-9250-0A74C82061C2}" type="slidenum">
              <a:rPr lang="en-IN" smtClean="0"/>
              <a:pPr/>
              <a:t>12</a:t>
            </a:fld>
            <a:endParaRPr lang="en-IN"/>
          </a:p>
        </p:txBody>
      </p:sp>
      <p:sp>
        <p:nvSpPr>
          <p:cNvPr id="7" name="Title 1"/>
          <p:cNvSpPr txBox="1">
            <a:spLocks noGrp="1"/>
          </p:cNvSpPr>
          <p:nvPr>
            <p:ph type="title"/>
          </p:nvPr>
        </p:nvSpPr>
        <p:spPr>
          <a:xfrm>
            <a:off x="457200" y="0"/>
            <a:ext cx="8686800" cy="1417638"/>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p>
            <a:pPr>
              <a:spcBef>
                <a:spcPct val="50000"/>
              </a:spcBef>
            </a:pPr>
            <a:r>
              <a:rPr lang="en-US" sz="4400" dirty="0" smtClean="0"/>
              <a:t>Isolation</a:t>
            </a:r>
            <a:endParaRPr lang="en-US" sz="4400" dirty="0"/>
          </a:p>
        </p:txBody>
      </p:sp>
      <p:pic>
        <p:nvPicPr>
          <p:cNvPr id="8" name="Picture 1"/>
          <p:cNvPicPr>
            <a:picLocks noChangeAspect="1" noChangeArrowheads="1"/>
          </p:cNvPicPr>
          <p:nvPr/>
        </p:nvPicPr>
        <p:blipFill>
          <a:blip r:embed="rId2" cstate="print"/>
          <a:srcRect/>
          <a:stretch>
            <a:fillRect/>
          </a:stretch>
        </p:blipFill>
        <p:spPr bwMode="auto">
          <a:xfrm>
            <a:off x="1" y="1"/>
            <a:ext cx="1500165" cy="1412351"/>
          </a:xfrm>
          <a:prstGeom prst="rect">
            <a:avLst/>
          </a:prstGeom>
          <a:noFill/>
          <a:ln w="9525">
            <a:noFill/>
            <a:miter lim="800000"/>
            <a:headEnd/>
            <a:tailEnd/>
          </a:ln>
          <a:effectLst/>
        </p:spPr>
      </p:pic>
      <p:pic>
        <p:nvPicPr>
          <p:cNvPr id="9" name="Content Placeholder 8" descr="Cultivation of embryonic stem cells."/>
          <p:cNvPicPr>
            <a:picLocks noGrp="1"/>
          </p:cNvPicPr>
          <p:nvPr>
            <p:ph sz="half" idx="1"/>
          </p:nvPr>
        </p:nvPicPr>
        <p:blipFill>
          <a:blip r:embed="rId3" cstate="print"/>
          <a:srcRect/>
          <a:stretch>
            <a:fillRect/>
          </a:stretch>
        </p:blipFill>
        <p:spPr bwMode="auto">
          <a:xfrm>
            <a:off x="919058" y="1600200"/>
            <a:ext cx="3114883" cy="452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algn="just">
              <a:lnSpc>
                <a:spcPct val="170000"/>
              </a:lnSpc>
            </a:pPr>
            <a:r>
              <a:rPr lang="en-US" dirty="0" smtClean="0">
                <a:latin typeface="Times New Roman" pitchFamily="18" charset="0"/>
                <a:cs typeface="Times New Roman" pitchFamily="18" charset="0"/>
              </a:rPr>
              <a:t>Adult stem cells have been found in the brain, bone marrow, blood vessels, skeletal muscle, skin, teeth, heart, gut, liver, and other organs and tissues. </a:t>
            </a:r>
          </a:p>
          <a:p>
            <a:pPr algn="just">
              <a:lnSpc>
                <a:spcPct val="170000"/>
              </a:lnSpc>
            </a:pPr>
            <a:r>
              <a:rPr lang="en-US" dirty="0" smtClean="0">
                <a:latin typeface="Times New Roman" pitchFamily="18" charset="0"/>
                <a:cs typeface="Times New Roman" pitchFamily="18" charset="0"/>
              </a:rPr>
              <a:t>Adult stem cells can be isolated from the body in different ways, depending on the tissue. Blood stem cells, for example, can be taken from a donor’s bone marrow, from blood in the umbilical cord when a baby is born, or from a person’s circulating blood. </a:t>
            </a:r>
          </a:p>
          <a:p>
            <a:pPr algn="just">
              <a:lnSpc>
                <a:spcPct val="170000"/>
              </a:lnSpc>
            </a:pPr>
            <a:r>
              <a:rPr lang="en-US" dirty="0" err="1" smtClean="0">
                <a:latin typeface="Times New Roman" pitchFamily="18" charset="0"/>
                <a:cs typeface="Times New Roman" pitchFamily="18" charset="0"/>
              </a:rPr>
              <a:t>Mesenchymal</a:t>
            </a:r>
            <a:r>
              <a:rPr lang="en-US" dirty="0" smtClean="0">
                <a:latin typeface="Times New Roman" pitchFamily="18" charset="0"/>
                <a:cs typeface="Times New Roman" pitchFamily="18" charset="0"/>
              </a:rPr>
              <a:t> stem cells, which can make bone, cartilage, fat, fibrous connective tissue. </a:t>
            </a:r>
          </a:p>
          <a:p>
            <a:pPr algn="just">
              <a:lnSpc>
                <a:spcPct val="170000"/>
              </a:lnSpc>
            </a:pPr>
            <a:r>
              <a:rPr lang="en-US" dirty="0" smtClean="0">
                <a:latin typeface="Times New Roman" pitchFamily="18" charset="0"/>
                <a:cs typeface="Times New Roman" pitchFamily="18" charset="0"/>
              </a:rPr>
              <a:t>Neural stem cells (which form the brain’s three major cell types) have been isolated from the brain and spinal cord.</a:t>
            </a:r>
          </a:p>
          <a:p>
            <a:endParaRPr lang="en-US" dirty="0"/>
          </a:p>
        </p:txBody>
      </p:sp>
      <p:sp>
        <p:nvSpPr>
          <p:cNvPr id="4" name="Footer Placeholder 3"/>
          <p:cNvSpPr>
            <a:spLocks noGrp="1"/>
          </p:cNvSpPr>
          <p:nvPr>
            <p:ph type="ftr" sz="quarter" idx="11"/>
          </p:nvPr>
        </p:nvSpPr>
        <p:spPr/>
        <p:txBody>
          <a:bodyPr/>
          <a:lstStyle/>
          <a:p>
            <a:r>
              <a:rPr lang="en-US" dirty="0" smtClean="0">
                <a:solidFill>
                  <a:srgbClr val="FF0000"/>
                </a:solidFill>
              </a:rPr>
              <a:t> Stem Cells</a:t>
            </a:r>
          </a:p>
          <a:p>
            <a:r>
              <a:rPr lang="en-IN" dirty="0" smtClean="0">
                <a:solidFill>
                  <a:srgbClr val="FF0000"/>
                </a:solidFill>
              </a:rPr>
              <a:t>                     Presenter : Dr. J. </a:t>
            </a:r>
            <a:r>
              <a:rPr lang="en-IN" dirty="0" err="1" smtClean="0">
                <a:solidFill>
                  <a:srgbClr val="FF0000"/>
                </a:solidFill>
              </a:rPr>
              <a:t>Gowri</a:t>
            </a:r>
            <a:endParaRPr lang="en-IN" dirty="0"/>
          </a:p>
        </p:txBody>
      </p:sp>
      <p:sp>
        <p:nvSpPr>
          <p:cNvPr id="5" name="Slide Number Placeholder 4"/>
          <p:cNvSpPr>
            <a:spLocks noGrp="1"/>
          </p:cNvSpPr>
          <p:nvPr>
            <p:ph type="sldNum" sz="quarter" idx="12"/>
          </p:nvPr>
        </p:nvSpPr>
        <p:spPr/>
        <p:txBody>
          <a:bodyPr/>
          <a:lstStyle/>
          <a:p>
            <a:fld id="{170FEADD-7C68-4FF7-9250-0A74C82061C2}" type="slidenum">
              <a:rPr lang="en-IN" smtClean="0"/>
              <a:pPr/>
              <a:t>13</a:t>
            </a:fld>
            <a:endParaRPr lang="en-IN"/>
          </a:p>
        </p:txBody>
      </p:sp>
      <p:pic>
        <p:nvPicPr>
          <p:cNvPr id="6" name="Picture 1"/>
          <p:cNvPicPr>
            <a:picLocks noChangeAspect="1" noChangeArrowheads="1"/>
          </p:cNvPicPr>
          <p:nvPr/>
        </p:nvPicPr>
        <p:blipFill>
          <a:blip r:embed="rId2" cstate="print"/>
          <a:srcRect/>
          <a:stretch>
            <a:fillRect/>
          </a:stretch>
        </p:blipFill>
        <p:spPr bwMode="auto">
          <a:xfrm>
            <a:off x="1" y="1"/>
            <a:ext cx="1500165" cy="1412351"/>
          </a:xfrm>
          <a:prstGeom prst="rect">
            <a:avLst/>
          </a:prstGeom>
          <a:noFill/>
          <a:ln w="9525">
            <a:noFill/>
            <a:miter lim="800000"/>
            <a:headEnd/>
            <a:tailEnd/>
          </a:ln>
          <a:effectLst/>
        </p:spPr>
      </p:pic>
      <p:sp>
        <p:nvSpPr>
          <p:cNvPr id="7" name="Title 1"/>
          <p:cNvSpPr txBox="1">
            <a:spLocks noGrp="1"/>
          </p:cNvSpPr>
          <p:nvPr>
            <p:ph type="title"/>
          </p:nvPr>
        </p:nvSpPr>
        <p:spPr>
          <a:xfrm>
            <a:off x="1475656" y="188640"/>
            <a:ext cx="7668344" cy="1228998"/>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p>
            <a:pPr algn="ctr">
              <a:spcBef>
                <a:spcPct val="50000"/>
              </a:spcBef>
            </a:pPr>
            <a:r>
              <a:rPr lang="en-US" sz="4400" dirty="0" smtClean="0"/>
              <a:t>Adult stem cells</a:t>
            </a:r>
            <a:endParaRPr lang="en-US" sz="4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p:txBody>
          <a:bodyPr/>
          <a:lstStyle/>
          <a:p>
            <a:pPr>
              <a:lnSpc>
                <a:spcPct val="150000"/>
              </a:lnSpc>
            </a:pPr>
            <a:r>
              <a:rPr lang="en-US" dirty="0" smtClean="0"/>
              <a:t>From the body</a:t>
            </a:r>
          </a:p>
          <a:p>
            <a:pPr>
              <a:lnSpc>
                <a:spcPct val="150000"/>
              </a:lnSpc>
            </a:pPr>
            <a:r>
              <a:rPr lang="en-US" dirty="0" smtClean="0"/>
              <a:t>From amniotic fluid</a:t>
            </a:r>
          </a:p>
          <a:p>
            <a:pPr>
              <a:lnSpc>
                <a:spcPct val="150000"/>
              </a:lnSpc>
            </a:pPr>
            <a:r>
              <a:rPr lang="en-US" dirty="0" smtClean="0"/>
              <a:t>From other adult stem cells</a:t>
            </a:r>
          </a:p>
          <a:p>
            <a:endParaRPr lang="en-US" dirty="0"/>
          </a:p>
        </p:txBody>
      </p:sp>
      <p:sp>
        <p:nvSpPr>
          <p:cNvPr id="5" name="Footer Placeholder 4"/>
          <p:cNvSpPr>
            <a:spLocks noGrp="1"/>
          </p:cNvSpPr>
          <p:nvPr>
            <p:ph type="ftr" sz="quarter" idx="11"/>
          </p:nvPr>
        </p:nvSpPr>
        <p:spPr/>
        <p:txBody>
          <a:bodyPr/>
          <a:lstStyle/>
          <a:p>
            <a:r>
              <a:rPr lang="en-US" dirty="0" smtClean="0">
                <a:solidFill>
                  <a:srgbClr val="FF0000"/>
                </a:solidFill>
              </a:rPr>
              <a:t> Stem Cells</a:t>
            </a:r>
          </a:p>
          <a:p>
            <a:r>
              <a:rPr lang="en-IN" dirty="0" smtClean="0">
                <a:solidFill>
                  <a:srgbClr val="FF0000"/>
                </a:solidFill>
              </a:rPr>
              <a:t>                     Presenter : Dr. J. </a:t>
            </a:r>
            <a:r>
              <a:rPr lang="en-IN" dirty="0" err="1" smtClean="0">
                <a:solidFill>
                  <a:srgbClr val="FF0000"/>
                </a:solidFill>
              </a:rPr>
              <a:t>Gowri</a:t>
            </a:r>
            <a:endParaRPr lang="en-IN" dirty="0"/>
          </a:p>
        </p:txBody>
      </p:sp>
      <p:sp>
        <p:nvSpPr>
          <p:cNvPr id="6" name="Slide Number Placeholder 5"/>
          <p:cNvSpPr>
            <a:spLocks noGrp="1"/>
          </p:cNvSpPr>
          <p:nvPr>
            <p:ph type="sldNum" sz="quarter" idx="12"/>
          </p:nvPr>
        </p:nvSpPr>
        <p:spPr/>
        <p:txBody>
          <a:bodyPr/>
          <a:lstStyle/>
          <a:p>
            <a:fld id="{170FEADD-7C68-4FF7-9250-0A74C82061C2}" type="slidenum">
              <a:rPr lang="en-IN" smtClean="0"/>
              <a:pPr/>
              <a:t>14</a:t>
            </a:fld>
            <a:endParaRPr lang="en-IN"/>
          </a:p>
        </p:txBody>
      </p:sp>
      <p:sp>
        <p:nvSpPr>
          <p:cNvPr id="7" name="Title 1"/>
          <p:cNvSpPr txBox="1">
            <a:spLocks noGrp="1"/>
          </p:cNvSpPr>
          <p:nvPr>
            <p:ph type="title"/>
          </p:nvPr>
        </p:nvSpPr>
        <p:spPr>
          <a:xfrm>
            <a:off x="457200" y="0"/>
            <a:ext cx="8507288" cy="1417638"/>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p>
            <a:pPr algn="ctr">
              <a:spcBef>
                <a:spcPct val="50000"/>
              </a:spcBef>
            </a:pPr>
            <a:r>
              <a:rPr lang="en-US" sz="4400" dirty="0" smtClean="0"/>
              <a:t>Isolation</a:t>
            </a:r>
            <a:endParaRPr lang="en-US" sz="4400" dirty="0"/>
          </a:p>
        </p:txBody>
      </p:sp>
      <p:pic>
        <p:nvPicPr>
          <p:cNvPr id="8" name="Picture 1"/>
          <p:cNvPicPr>
            <a:picLocks noChangeAspect="1" noChangeArrowheads="1"/>
          </p:cNvPicPr>
          <p:nvPr/>
        </p:nvPicPr>
        <p:blipFill>
          <a:blip r:embed="rId2" cstate="print"/>
          <a:srcRect/>
          <a:stretch>
            <a:fillRect/>
          </a:stretch>
        </p:blipFill>
        <p:spPr bwMode="auto">
          <a:xfrm>
            <a:off x="1" y="1"/>
            <a:ext cx="1500165" cy="1412351"/>
          </a:xfrm>
          <a:prstGeom prst="rect">
            <a:avLst/>
          </a:prstGeom>
          <a:noFill/>
          <a:ln w="9525">
            <a:noFill/>
            <a:miter lim="800000"/>
            <a:headEnd/>
            <a:tailEnd/>
          </a:ln>
          <a:effectLst/>
        </p:spPr>
      </p:pic>
      <p:pic>
        <p:nvPicPr>
          <p:cNvPr id="10" name="Picture 2"/>
          <p:cNvPicPr>
            <a:picLocks noGrp="1" noChangeAspect="1" noChangeArrowheads="1"/>
          </p:cNvPicPr>
          <p:nvPr>
            <p:ph sz="half" idx="1"/>
          </p:nvPr>
        </p:nvPicPr>
        <p:blipFill>
          <a:blip r:embed="rId3" cstate="print"/>
          <a:srcRect/>
          <a:stretch>
            <a:fillRect/>
          </a:stretch>
        </p:blipFill>
        <p:spPr bwMode="auto">
          <a:xfrm>
            <a:off x="457200" y="1722027"/>
            <a:ext cx="4038600" cy="428230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lnSpc>
                <a:spcPct val="150000"/>
              </a:lnSpc>
            </a:pPr>
            <a:r>
              <a:rPr lang="en-US" dirty="0" smtClean="0">
                <a:latin typeface="Times New Roman" pitchFamily="18" charset="0"/>
                <a:cs typeface="Times New Roman" pitchFamily="18" charset="0"/>
              </a:rPr>
              <a:t>The culture conditions and types of media used for stem cell culture depend on the type of stem cell. </a:t>
            </a:r>
          </a:p>
          <a:p>
            <a:pPr algn="just">
              <a:lnSpc>
                <a:spcPct val="150000"/>
              </a:lnSpc>
            </a:pPr>
            <a:r>
              <a:rPr lang="en-US" dirty="0" smtClean="0">
                <a:latin typeface="Times New Roman" pitchFamily="18" charset="0"/>
                <a:cs typeface="Times New Roman" pitchFamily="18" charset="0"/>
              </a:rPr>
              <a:t>There are a wide range of protocols and products available for both maintaining stem cells in an undifferentiated state and for differentiating them into different lineages and cell types</a:t>
            </a:r>
            <a:endParaRPr lang="en-US" dirty="0"/>
          </a:p>
        </p:txBody>
      </p:sp>
      <p:sp>
        <p:nvSpPr>
          <p:cNvPr id="4" name="Footer Placeholder 3"/>
          <p:cNvSpPr>
            <a:spLocks noGrp="1"/>
          </p:cNvSpPr>
          <p:nvPr>
            <p:ph type="ftr" sz="quarter" idx="11"/>
          </p:nvPr>
        </p:nvSpPr>
        <p:spPr/>
        <p:txBody>
          <a:bodyPr/>
          <a:lstStyle/>
          <a:p>
            <a:r>
              <a:rPr lang="en-US" dirty="0" smtClean="0">
                <a:solidFill>
                  <a:srgbClr val="FF0000"/>
                </a:solidFill>
              </a:rPr>
              <a:t> Stem Cells</a:t>
            </a:r>
          </a:p>
          <a:p>
            <a:r>
              <a:rPr lang="en-IN" dirty="0" smtClean="0">
                <a:solidFill>
                  <a:srgbClr val="FF0000"/>
                </a:solidFill>
              </a:rPr>
              <a:t>                     Presenter : Dr. J. </a:t>
            </a:r>
            <a:r>
              <a:rPr lang="en-IN" dirty="0" err="1" smtClean="0">
                <a:solidFill>
                  <a:srgbClr val="FF0000"/>
                </a:solidFill>
              </a:rPr>
              <a:t>Gowri</a:t>
            </a:r>
            <a:endParaRPr lang="en-IN" dirty="0"/>
          </a:p>
        </p:txBody>
      </p:sp>
      <p:sp>
        <p:nvSpPr>
          <p:cNvPr id="5" name="Slide Number Placeholder 4"/>
          <p:cNvSpPr>
            <a:spLocks noGrp="1"/>
          </p:cNvSpPr>
          <p:nvPr>
            <p:ph type="sldNum" sz="quarter" idx="12"/>
          </p:nvPr>
        </p:nvSpPr>
        <p:spPr/>
        <p:txBody>
          <a:bodyPr/>
          <a:lstStyle/>
          <a:p>
            <a:fld id="{170FEADD-7C68-4FF7-9250-0A74C82061C2}" type="slidenum">
              <a:rPr lang="en-IN" smtClean="0"/>
              <a:pPr/>
              <a:t>15</a:t>
            </a:fld>
            <a:endParaRPr lang="en-IN"/>
          </a:p>
        </p:txBody>
      </p:sp>
      <p:pic>
        <p:nvPicPr>
          <p:cNvPr id="6" name="Picture 1"/>
          <p:cNvPicPr>
            <a:picLocks noChangeAspect="1" noChangeArrowheads="1"/>
          </p:cNvPicPr>
          <p:nvPr/>
        </p:nvPicPr>
        <p:blipFill>
          <a:blip r:embed="rId2" cstate="print"/>
          <a:srcRect/>
          <a:stretch>
            <a:fillRect/>
          </a:stretch>
        </p:blipFill>
        <p:spPr bwMode="auto">
          <a:xfrm>
            <a:off x="1" y="1"/>
            <a:ext cx="1500165" cy="1412351"/>
          </a:xfrm>
          <a:prstGeom prst="rect">
            <a:avLst/>
          </a:prstGeom>
          <a:noFill/>
          <a:ln w="9525">
            <a:noFill/>
            <a:miter lim="800000"/>
            <a:headEnd/>
            <a:tailEnd/>
          </a:ln>
          <a:effectLst/>
        </p:spPr>
      </p:pic>
      <p:sp>
        <p:nvSpPr>
          <p:cNvPr id="7" name="Title 1"/>
          <p:cNvSpPr txBox="1">
            <a:spLocks noGrp="1"/>
          </p:cNvSpPr>
          <p:nvPr>
            <p:ph type="title"/>
          </p:nvPr>
        </p:nvSpPr>
        <p:spPr>
          <a:xfrm>
            <a:off x="1475656" y="0"/>
            <a:ext cx="7668344" cy="1417638"/>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p>
            <a:pPr>
              <a:spcBef>
                <a:spcPct val="50000"/>
              </a:spcBef>
            </a:pPr>
            <a:r>
              <a:rPr lang="en-US" dirty="0" smtClean="0"/>
              <a:t>Culturing of Stem cells</a:t>
            </a:r>
            <a:endParaRPr lang="en-US" sz="4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lnSpc>
                <a:spcPct val="170000"/>
              </a:lnSpc>
            </a:pPr>
            <a:r>
              <a:rPr lang="en-US" dirty="0" smtClean="0">
                <a:latin typeface="Times New Roman" pitchFamily="18" charset="0"/>
                <a:cs typeface="Times New Roman" pitchFamily="18" charset="0"/>
              </a:rPr>
              <a:t>All the  ESC cultures are maintained on feeder cell layers. </a:t>
            </a:r>
          </a:p>
          <a:p>
            <a:pPr algn="just">
              <a:lnSpc>
                <a:spcPct val="170000"/>
              </a:lnSpc>
            </a:pPr>
            <a:r>
              <a:rPr lang="en-US" dirty="0" smtClean="0">
                <a:latin typeface="Times New Roman" pitchFamily="18" charset="0"/>
                <a:cs typeface="Times New Roman" pitchFamily="18" charset="0"/>
              </a:rPr>
              <a:t>Inactivated mouse embryonic fibroblasts (MEFs) were used as feeder layers that provide factors and a substrate that allow ESCs to grow and divide. </a:t>
            </a:r>
          </a:p>
          <a:p>
            <a:pPr algn="just">
              <a:lnSpc>
                <a:spcPct val="170000"/>
              </a:lnSpc>
            </a:pPr>
            <a:r>
              <a:rPr lang="en-US" dirty="0" smtClean="0">
                <a:latin typeface="Times New Roman" pitchFamily="18" charset="0"/>
                <a:cs typeface="Times New Roman" pitchFamily="18" charset="0"/>
              </a:rPr>
              <a:t>There are several problems associated with MEFs, including the potential for the introduction of mouse-derived infectious agents, undesirable protein transfer</a:t>
            </a:r>
            <a:endParaRPr lang="en-US" dirty="0"/>
          </a:p>
        </p:txBody>
      </p:sp>
      <p:sp>
        <p:nvSpPr>
          <p:cNvPr id="4" name="Footer Placeholder 3"/>
          <p:cNvSpPr>
            <a:spLocks noGrp="1"/>
          </p:cNvSpPr>
          <p:nvPr>
            <p:ph type="ftr" sz="quarter" idx="11"/>
          </p:nvPr>
        </p:nvSpPr>
        <p:spPr/>
        <p:txBody>
          <a:bodyPr/>
          <a:lstStyle/>
          <a:p>
            <a:r>
              <a:rPr lang="en-US" dirty="0" smtClean="0">
                <a:solidFill>
                  <a:srgbClr val="FF0000"/>
                </a:solidFill>
              </a:rPr>
              <a:t> Stem Cells</a:t>
            </a:r>
          </a:p>
          <a:p>
            <a:r>
              <a:rPr lang="en-IN" dirty="0" smtClean="0">
                <a:solidFill>
                  <a:srgbClr val="FF0000"/>
                </a:solidFill>
              </a:rPr>
              <a:t>                     Presenter : Dr. J. </a:t>
            </a:r>
            <a:r>
              <a:rPr lang="en-IN" dirty="0" err="1" smtClean="0">
                <a:solidFill>
                  <a:srgbClr val="FF0000"/>
                </a:solidFill>
              </a:rPr>
              <a:t>Gowri</a:t>
            </a:r>
            <a:endParaRPr lang="en-IN" dirty="0"/>
          </a:p>
        </p:txBody>
      </p:sp>
      <p:sp>
        <p:nvSpPr>
          <p:cNvPr id="5" name="Slide Number Placeholder 4"/>
          <p:cNvSpPr>
            <a:spLocks noGrp="1"/>
          </p:cNvSpPr>
          <p:nvPr>
            <p:ph type="sldNum" sz="quarter" idx="12"/>
          </p:nvPr>
        </p:nvSpPr>
        <p:spPr/>
        <p:txBody>
          <a:bodyPr/>
          <a:lstStyle/>
          <a:p>
            <a:fld id="{170FEADD-7C68-4FF7-9250-0A74C82061C2}" type="slidenum">
              <a:rPr lang="en-IN" smtClean="0"/>
              <a:pPr/>
              <a:t>16</a:t>
            </a:fld>
            <a:endParaRPr lang="en-IN"/>
          </a:p>
        </p:txBody>
      </p:sp>
      <p:pic>
        <p:nvPicPr>
          <p:cNvPr id="6" name="Picture 1"/>
          <p:cNvPicPr>
            <a:picLocks noChangeAspect="1" noChangeArrowheads="1"/>
          </p:cNvPicPr>
          <p:nvPr/>
        </p:nvPicPr>
        <p:blipFill>
          <a:blip r:embed="rId2" cstate="print"/>
          <a:srcRect/>
          <a:stretch>
            <a:fillRect/>
          </a:stretch>
        </p:blipFill>
        <p:spPr bwMode="auto">
          <a:xfrm>
            <a:off x="1" y="1"/>
            <a:ext cx="1500165" cy="1412351"/>
          </a:xfrm>
          <a:prstGeom prst="rect">
            <a:avLst/>
          </a:prstGeom>
          <a:noFill/>
          <a:ln w="9525">
            <a:noFill/>
            <a:miter lim="800000"/>
            <a:headEnd/>
            <a:tailEnd/>
          </a:ln>
          <a:effectLst/>
        </p:spPr>
      </p:pic>
      <p:sp>
        <p:nvSpPr>
          <p:cNvPr id="7" name="Title 1"/>
          <p:cNvSpPr txBox="1">
            <a:spLocks noGrp="1"/>
          </p:cNvSpPr>
          <p:nvPr>
            <p:ph type="title"/>
          </p:nvPr>
        </p:nvSpPr>
        <p:spPr>
          <a:xfrm>
            <a:off x="1475656" y="0"/>
            <a:ext cx="7668344" cy="1417638"/>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p>
            <a:pPr algn="ctr">
              <a:spcBef>
                <a:spcPct val="50000"/>
              </a:spcBef>
            </a:pPr>
            <a:r>
              <a:rPr lang="en-US" sz="4400" dirty="0" smtClean="0"/>
              <a:t>Feeder cell layers</a:t>
            </a:r>
            <a:endParaRPr lang="en-US" sz="4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just">
              <a:lnSpc>
                <a:spcPct val="220000"/>
              </a:lnSpc>
            </a:pPr>
            <a:r>
              <a:rPr lang="en-US" dirty="0" smtClean="0">
                <a:latin typeface="Times New Roman" pitchFamily="18" charset="0"/>
                <a:cs typeface="Times New Roman" pitchFamily="18" charset="0"/>
              </a:rPr>
              <a:t>MEFs can either be purchased or freshly generated in the lab. </a:t>
            </a:r>
          </a:p>
          <a:p>
            <a:pPr algn="just">
              <a:lnSpc>
                <a:spcPct val="220000"/>
              </a:lnSpc>
            </a:pPr>
            <a:r>
              <a:rPr lang="en-US" dirty="0" smtClean="0">
                <a:latin typeface="Times New Roman" pitchFamily="18" charset="0"/>
                <a:cs typeface="Times New Roman" pitchFamily="18" charset="0"/>
              </a:rPr>
              <a:t>Fibroblasts from ~14–15-day-old fetal mice are cultured and expanded for 3–4 days. </a:t>
            </a:r>
          </a:p>
          <a:p>
            <a:pPr algn="just">
              <a:lnSpc>
                <a:spcPct val="220000"/>
              </a:lnSpc>
            </a:pPr>
            <a:r>
              <a:rPr lang="en-US" dirty="0" smtClean="0">
                <a:latin typeface="Times New Roman" pitchFamily="18" charset="0"/>
                <a:cs typeface="Times New Roman" pitchFamily="18" charset="0"/>
              </a:rPr>
              <a:t>To be used as a feeder layer, MEFs must be </a:t>
            </a:r>
            <a:r>
              <a:rPr lang="en-US" dirty="0" err="1" smtClean="0">
                <a:latin typeface="Times New Roman" pitchFamily="18" charset="0"/>
                <a:cs typeface="Times New Roman" pitchFamily="18" charset="0"/>
              </a:rPr>
              <a:t>mitotically</a:t>
            </a:r>
            <a:r>
              <a:rPr lang="en-US" dirty="0" smtClean="0">
                <a:latin typeface="Times New Roman" pitchFamily="18" charset="0"/>
                <a:cs typeface="Times New Roman" pitchFamily="18" charset="0"/>
              </a:rPr>
              <a:t> inactivated, either by irradiation with UV light or incubation with </a:t>
            </a:r>
            <a:r>
              <a:rPr lang="en-US" dirty="0" err="1" smtClean="0">
                <a:latin typeface="Times New Roman" pitchFamily="18" charset="0"/>
                <a:cs typeface="Times New Roman" pitchFamily="18" charset="0"/>
              </a:rPr>
              <a:t>mitomycin</a:t>
            </a:r>
            <a:r>
              <a:rPr lang="en-US" dirty="0" smtClean="0">
                <a:latin typeface="Times New Roman" pitchFamily="18" charset="0"/>
                <a:cs typeface="Times New Roman" pitchFamily="18" charset="0"/>
              </a:rPr>
              <a:t> C.</a:t>
            </a:r>
          </a:p>
          <a:p>
            <a:pPr algn="just">
              <a:lnSpc>
                <a:spcPct val="220000"/>
              </a:lnSpc>
            </a:pPr>
            <a:r>
              <a:rPr lang="en-US" dirty="0" smtClean="0">
                <a:latin typeface="Times New Roman" pitchFamily="18" charset="0"/>
                <a:cs typeface="Times New Roman" pitchFamily="18" charset="0"/>
              </a:rPr>
              <a:t>Stocks of MEF cells can be frozen either before or after inactivation</a:t>
            </a:r>
            <a:endParaRPr lang="en-US" dirty="0"/>
          </a:p>
        </p:txBody>
      </p:sp>
      <p:sp>
        <p:nvSpPr>
          <p:cNvPr id="4" name="Footer Placeholder 3"/>
          <p:cNvSpPr>
            <a:spLocks noGrp="1"/>
          </p:cNvSpPr>
          <p:nvPr>
            <p:ph type="ftr" sz="quarter" idx="11"/>
          </p:nvPr>
        </p:nvSpPr>
        <p:spPr/>
        <p:txBody>
          <a:bodyPr/>
          <a:lstStyle/>
          <a:p>
            <a:r>
              <a:rPr lang="en-US" dirty="0" smtClean="0">
                <a:solidFill>
                  <a:srgbClr val="FF0000"/>
                </a:solidFill>
              </a:rPr>
              <a:t> Stem Cells</a:t>
            </a:r>
          </a:p>
          <a:p>
            <a:r>
              <a:rPr lang="en-IN" dirty="0" smtClean="0">
                <a:solidFill>
                  <a:srgbClr val="FF0000"/>
                </a:solidFill>
              </a:rPr>
              <a:t>                     Presenter : Dr. J. </a:t>
            </a:r>
            <a:r>
              <a:rPr lang="en-IN" dirty="0" err="1" smtClean="0">
                <a:solidFill>
                  <a:srgbClr val="FF0000"/>
                </a:solidFill>
              </a:rPr>
              <a:t>Gowri</a:t>
            </a:r>
            <a:endParaRPr lang="en-IN" dirty="0"/>
          </a:p>
        </p:txBody>
      </p:sp>
      <p:sp>
        <p:nvSpPr>
          <p:cNvPr id="5" name="Slide Number Placeholder 4"/>
          <p:cNvSpPr>
            <a:spLocks noGrp="1"/>
          </p:cNvSpPr>
          <p:nvPr>
            <p:ph type="sldNum" sz="quarter" idx="12"/>
          </p:nvPr>
        </p:nvSpPr>
        <p:spPr/>
        <p:txBody>
          <a:bodyPr/>
          <a:lstStyle/>
          <a:p>
            <a:fld id="{170FEADD-7C68-4FF7-9250-0A74C82061C2}" type="slidenum">
              <a:rPr lang="en-IN" smtClean="0"/>
              <a:pPr/>
              <a:t>17</a:t>
            </a:fld>
            <a:endParaRPr lang="en-IN"/>
          </a:p>
        </p:txBody>
      </p:sp>
      <p:pic>
        <p:nvPicPr>
          <p:cNvPr id="6" name="Picture 1"/>
          <p:cNvPicPr>
            <a:picLocks noChangeAspect="1" noChangeArrowheads="1"/>
          </p:cNvPicPr>
          <p:nvPr/>
        </p:nvPicPr>
        <p:blipFill>
          <a:blip r:embed="rId2" cstate="print"/>
          <a:srcRect/>
          <a:stretch>
            <a:fillRect/>
          </a:stretch>
        </p:blipFill>
        <p:spPr bwMode="auto">
          <a:xfrm>
            <a:off x="1" y="1"/>
            <a:ext cx="1500165" cy="1412351"/>
          </a:xfrm>
          <a:prstGeom prst="rect">
            <a:avLst/>
          </a:prstGeom>
          <a:noFill/>
          <a:ln w="9525">
            <a:noFill/>
            <a:miter lim="800000"/>
            <a:headEnd/>
            <a:tailEnd/>
          </a:ln>
          <a:effectLst/>
        </p:spPr>
      </p:pic>
      <p:sp>
        <p:nvSpPr>
          <p:cNvPr id="7" name="Title 1"/>
          <p:cNvSpPr txBox="1">
            <a:spLocks noGrp="1"/>
          </p:cNvSpPr>
          <p:nvPr>
            <p:ph type="title"/>
          </p:nvPr>
        </p:nvSpPr>
        <p:spPr>
          <a:xfrm>
            <a:off x="1475656" y="0"/>
            <a:ext cx="7668344" cy="1417638"/>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p>
            <a:pPr algn="ctr">
              <a:spcBef>
                <a:spcPct val="50000"/>
              </a:spcBef>
            </a:pPr>
            <a:r>
              <a:rPr lang="en-US" sz="4400" dirty="0" smtClean="0">
                <a:solidFill>
                  <a:schemeClr val="bg1"/>
                </a:solidFill>
              </a:rPr>
              <a:t>Methodology</a:t>
            </a:r>
            <a:endParaRPr lang="en-US" sz="4400" dirty="0">
              <a:solidFill>
                <a:schemeClr val="bg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marL="563563" indent="-457200" algn="just">
              <a:lnSpc>
                <a:spcPct val="90000"/>
              </a:lnSpc>
              <a:spcBef>
                <a:spcPts val="700"/>
              </a:spcBef>
              <a:buClr>
                <a:srgbClr val="FFFFFF"/>
              </a:buClr>
              <a:buSzPct val="45000"/>
              <a:buNone/>
              <a:tabLst>
                <a:tab pos="1000125" algn="l"/>
                <a:tab pos="1914525" algn="l"/>
                <a:tab pos="2828925" algn="l"/>
                <a:tab pos="3743325" algn="l"/>
                <a:tab pos="4657725" algn="l"/>
                <a:tab pos="5572125" algn="l"/>
                <a:tab pos="6486525" algn="l"/>
                <a:tab pos="7400925" algn="l"/>
                <a:tab pos="8315325" algn="l"/>
                <a:tab pos="9229725" algn="l"/>
                <a:tab pos="10144125" algn="l"/>
              </a:tabLst>
            </a:pPr>
            <a:r>
              <a:rPr lang="en-US" sz="2400" dirty="0" smtClean="0">
                <a:latin typeface="Times New Roman" pitchFamily="18" charset="0"/>
                <a:ea typeface="PMingLiU" pitchFamily="18" charset="-120"/>
                <a:cs typeface="Times New Roman" pitchFamily="18" charset="0"/>
              </a:rPr>
              <a:t>Stem cells can be used to generate healthy and functioning specialized cells, which can then replace diseased or dysfunctional cells. It is similar to the process of organ transplantation only the treatment consists of transplanting cells instead of organs.</a:t>
            </a:r>
          </a:p>
          <a:p>
            <a:pPr marL="430213" indent="-323850">
              <a:lnSpc>
                <a:spcPct val="170000"/>
              </a:lnSpc>
              <a:spcBef>
                <a:spcPts val="700"/>
              </a:spcBef>
              <a:buSzPct val="45000"/>
              <a:buNone/>
              <a:tabLst>
                <a:tab pos="1000125" algn="l"/>
                <a:tab pos="1914525" algn="l"/>
                <a:tab pos="2828925" algn="l"/>
                <a:tab pos="3743325" algn="l"/>
                <a:tab pos="4657725" algn="l"/>
                <a:tab pos="5572125" algn="l"/>
                <a:tab pos="6486525" algn="l"/>
                <a:tab pos="7400925" algn="l"/>
                <a:tab pos="8315325" algn="l"/>
                <a:tab pos="9229725" algn="l"/>
                <a:tab pos="10144125" algn="l"/>
              </a:tabLst>
            </a:pPr>
            <a:r>
              <a:rPr lang="en-US" sz="2400" dirty="0" smtClean="0">
                <a:latin typeface="Times New Roman" pitchFamily="18" charset="0"/>
                <a:ea typeface="PMingLiU" pitchFamily="18" charset="-120"/>
                <a:cs typeface="Times New Roman" pitchFamily="18" charset="0"/>
              </a:rPr>
              <a:t>More than 80 disease can be cured using stem cell therapy-</a:t>
            </a:r>
          </a:p>
          <a:p>
            <a:pPr marL="430213" indent="-323850" algn="ctr">
              <a:lnSpc>
                <a:spcPct val="170000"/>
              </a:lnSpc>
              <a:spcBef>
                <a:spcPts val="700"/>
              </a:spcBef>
              <a:buSzPct val="45000"/>
              <a:buFont typeface="Wingdings" pitchFamily="2" charset="2"/>
              <a:buChar char="v"/>
              <a:tabLst>
                <a:tab pos="1000125" algn="l"/>
                <a:tab pos="1914525" algn="l"/>
                <a:tab pos="2828925" algn="l"/>
                <a:tab pos="3743325" algn="l"/>
                <a:tab pos="4657725" algn="l"/>
                <a:tab pos="5572125" algn="l"/>
                <a:tab pos="6486525" algn="l"/>
                <a:tab pos="7400925" algn="l"/>
                <a:tab pos="8315325" algn="l"/>
                <a:tab pos="9229725" algn="l"/>
                <a:tab pos="10144125" algn="l"/>
              </a:tabLst>
            </a:pPr>
            <a:r>
              <a:rPr lang="en-US" sz="2400" dirty="0" smtClean="0">
                <a:latin typeface="Times New Roman" pitchFamily="18" charset="0"/>
                <a:ea typeface="PMingLiU" pitchFamily="18" charset="-120"/>
                <a:cs typeface="Times New Roman" pitchFamily="18" charset="0"/>
              </a:rPr>
              <a:t>Alzheimer’s disease </a:t>
            </a:r>
          </a:p>
          <a:p>
            <a:pPr marL="430213" indent="-323850" algn="ctr">
              <a:lnSpc>
                <a:spcPct val="170000"/>
              </a:lnSpc>
              <a:spcBef>
                <a:spcPts val="700"/>
              </a:spcBef>
              <a:buSzPct val="45000"/>
              <a:buFont typeface="Wingdings" pitchFamily="2" charset="2"/>
              <a:buChar char="v"/>
              <a:tabLst>
                <a:tab pos="1000125" algn="l"/>
                <a:tab pos="1914525" algn="l"/>
                <a:tab pos="2828925" algn="l"/>
                <a:tab pos="3743325" algn="l"/>
                <a:tab pos="4657725" algn="l"/>
                <a:tab pos="5572125" algn="l"/>
                <a:tab pos="6486525" algn="l"/>
                <a:tab pos="7400925" algn="l"/>
                <a:tab pos="8315325" algn="l"/>
                <a:tab pos="9229725" algn="l"/>
                <a:tab pos="10144125" algn="l"/>
              </a:tabLst>
            </a:pPr>
            <a:r>
              <a:rPr lang="en-US" sz="2400" dirty="0" smtClean="0">
                <a:latin typeface="Times New Roman" pitchFamily="18" charset="0"/>
                <a:ea typeface="PMingLiU" pitchFamily="18" charset="-120"/>
                <a:cs typeface="Times New Roman" pitchFamily="18" charset="0"/>
              </a:rPr>
              <a:t>Parkinson’s disease </a:t>
            </a:r>
          </a:p>
          <a:p>
            <a:pPr marL="430213" indent="-323850" algn="ctr">
              <a:lnSpc>
                <a:spcPct val="170000"/>
              </a:lnSpc>
              <a:spcBef>
                <a:spcPts val="700"/>
              </a:spcBef>
              <a:buSzPct val="45000"/>
              <a:buFont typeface="Wingdings" pitchFamily="2" charset="2"/>
              <a:buChar char="v"/>
              <a:tabLst>
                <a:tab pos="1000125" algn="l"/>
                <a:tab pos="1914525" algn="l"/>
                <a:tab pos="2828925" algn="l"/>
                <a:tab pos="3743325" algn="l"/>
                <a:tab pos="4657725" algn="l"/>
                <a:tab pos="5572125" algn="l"/>
                <a:tab pos="6486525" algn="l"/>
                <a:tab pos="7400925" algn="l"/>
                <a:tab pos="8315325" algn="l"/>
                <a:tab pos="9229725" algn="l"/>
                <a:tab pos="10144125" algn="l"/>
              </a:tabLst>
            </a:pPr>
            <a:r>
              <a:rPr lang="en-US" sz="2400" dirty="0" smtClean="0">
                <a:latin typeface="Times New Roman" pitchFamily="18" charset="0"/>
                <a:ea typeface="PMingLiU" pitchFamily="18" charset="-120"/>
                <a:cs typeface="Times New Roman" pitchFamily="18" charset="0"/>
              </a:rPr>
              <a:t>Spinal cord injury</a:t>
            </a:r>
          </a:p>
          <a:p>
            <a:pPr marL="430213" indent="-323850" algn="ctr">
              <a:lnSpc>
                <a:spcPct val="170000"/>
              </a:lnSpc>
              <a:spcBef>
                <a:spcPts val="700"/>
              </a:spcBef>
              <a:buSzPct val="45000"/>
              <a:buFont typeface="Wingdings" pitchFamily="2" charset="2"/>
              <a:buChar char="v"/>
              <a:tabLst>
                <a:tab pos="1000125" algn="l"/>
                <a:tab pos="1914525" algn="l"/>
                <a:tab pos="2828925" algn="l"/>
                <a:tab pos="3743325" algn="l"/>
                <a:tab pos="4657725" algn="l"/>
                <a:tab pos="5572125" algn="l"/>
                <a:tab pos="6486525" algn="l"/>
                <a:tab pos="7400925" algn="l"/>
                <a:tab pos="8315325" algn="l"/>
                <a:tab pos="9229725" algn="l"/>
                <a:tab pos="10144125" algn="l"/>
              </a:tabLst>
            </a:pPr>
            <a:r>
              <a:rPr lang="en-US" sz="2400" dirty="0" smtClean="0">
                <a:latin typeface="Times New Roman" pitchFamily="18" charset="0"/>
                <a:ea typeface="PMingLiU" pitchFamily="18" charset="-120"/>
                <a:cs typeface="Times New Roman" pitchFamily="18" charset="0"/>
              </a:rPr>
              <a:t>Heart disease</a:t>
            </a:r>
          </a:p>
          <a:p>
            <a:pPr marL="430213" indent="-323850" algn="ctr">
              <a:lnSpc>
                <a:spcPct val="170000"/>
              </a:lnSpc>
              <a:spcBef>
                <a:spcPts val="700"/>
              </a:spcBef>
              <a:buSzPct val="45000"/>
              <a:buFont typeface="Wingdings" pitchFamily="2" charset="2"/>
              <a:buChar char="v"/>
              <a:tabLst>
                <a:tab pos="1000125" algn="l"/>
                <a:tab pos="1914525" algn="l"/>
                <a:tab pos="2828925" algn="l"/>
                <a:tab pos="3743325" algn="l"/>
                <a:tab pos="4657725" algn="l"/>
                <a:tab pos="5572125" algn="l"/>
                <a:tab pos="6486525" algn="l"/>
                <a:tab pos="7400925" algn="l"/>
                <a:tab pos="8315325" algn="l"/>
                <a:tab pos="9229725" algn="l"/>
                <a:tab pos="10144125" algn="l"/>
              </a:tabLst>
            </a:pPr>
            <a:r>
              <a:rPr lang="en-US" sz="2400" dirty="0" smtClean="0">
                <a:latin typeface="Times New Roman" pitchFamily="18" charset="0"/>
                <a:ea typeface="PMingLiU" pitchFamily="18" charset="-120"/>
                <a:cs typeface="Times New Roman" pitchFamily="18" charset="0"/>
              </a:rPr>
              <a:t>Severe burns</a:t>
            </a:r>
          </a:p>
          <a:p>
            <a:pPr marL="430213" indent="-323850" algn="ctr">
              <a:lnSpc>
                <a:spcPct val="170000"/>
              </a:lnSpc>
              <a:spcBef>
                <a:spcPts val="700"/>
              </a:spcBef>
              <a:buSzPct val="45000"/>
              <a:buFont typeface="Wingdings" pitchFamily="2" charset="2"/>
              <a:buChar char="v"/>
              <a:tabLst>
                <a:tab pos="1000125" algn="l"/>
                <a:tab pos="1914525" algn="l"/>
                <a:tab pos="2828925" algn="l"/>
                <a:tab pos="3743325" algn="l"/>
                <a:tab pos="4657725" algn="l"/>
                <a:tab pos="5572125" algn="l"/>
                <a:tab pos="6486525" algn="l"/>
                <a:tab pos="7400925" algn="l"/>
                <a:tab pos="8315325" algn="l"/>
                <a:tab pos="9229725" algn="l"/>
                <a:tab pos="10144125" algn="l"/>
              </a:tabLst>
            </a:pPr>
            <a:r>
              <a:rPr lang="en-US" sz="2400" dirty="0" smtClean="0">
                <a:latin typeface="Times New Roman" pitchFamily="18" charset="0"/>
                <a:ea typeface="PMingLiU" pitchFamily="18" charset="-120"/>
                <a:cs typeface="Times New Roman" pitchFamily="18" charset="0"/>
              </a:rPr>
              <a:t>Diabetes</a:t>
            </a:r>
          </a:p>
          <a:p>
            <a:pPr marL="430213" indent="-323850">
              <a:lnSpc>
                <a:spcPct val="90000"/>
              </a:lnSpc>
              <a:spcBef>
                <a:spcPts val="600"/>
              </a:spcBef>
              <a:buClr>
                <a:srgbClr val="FFFFFF"/>
              </a:buClr>
              <a:buSzPct val="45000"/>
              <a:buFont typeface="Wingdings" pitchFamily="2" charset="2"/>
              <a:buChar char="v"/>
              <a:tabLst>
                <a:tab pos="1000125" algn="l"/>
                <a:tab pos="1914525" algn="l"/>
                <a:tab pos="2828925" algn="l"/>
                <a:tab pos="3743325" algn="l"/>
                <a:tab pos="4657725" algn="l"/>
                <a:tab pos="5572125" algn="l"/>
                <a:tab pos="6486525" algn="l"/>
                <a:tab pos="7400925" algn="l"/>
                <a:tab pos="8315325" algn="l"/>
                <a:tab pos="9229725" algn="l"/>
                <a:tab pos="10144125" algn="l"/>
              </a:tabLst>
            </a:pPr>
            <a:endParaRPr lang="en-US" sz="2400" dirty="0">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3286116" y="6286520"/>
            <a:ext cx="2895600" cy="365125"/>
          </a:xfrm>
        </p:spPr>
        <p:txBody>
          <a:bodyPr/>
          <a:lstStyle/>
          <a:p>
            <a:r>
              <a:rPr lang="en-US" dirty="0" smtClean="0">
                <a:solidFill>
                  <a:srgbClr val="FF0000"/>
                </a:solidFill>
              </a:rPr>
              <a:t> Stem Cells</a:t>
            </a:r>
          </a:p>
          <a:p>
            <a:r>
              <a:rPr lang="en-IN" dirty="0" smtClean="0">
                <a:solidFill>
                  <a:srgbClr val="FF0000"/>
                </a:solidFill>
              </a:rPr>
              <a:t>                     Presenter : Dr. J. </a:t>
            </a:r>
            <a:r>
              <a:rPr lang="en-IN" dirty="0" err="1" smtClean="0">
                <a:solidFill>
                  <a:srgbClr val="FF0000"/>
                </a:solidFill>
              </a:rPr>
              <a:t>Gowri</a:t>
            </a:r>
            <a:endParaRPr lang="en-IN" dirty="0"/>
          </a:p>
        </p:txBody>
      </p:sp>
      <p:sp>
        <p:nvSpPr>
          <p:cNvPr id="5" name="Slide Number Placeholder 4"/>
          <p:cNvSpPr>
            <a:spLocks noGrp="1"/>
          </p:cNvSpPr>
          <p:nvPr>
            <p:ph type="sldNum" sz="quarter" idx="12"/>
          </p:nvPr>
        </p:nvSpPr>
        <p:spPr/>
        <p:txBody>
          <a:bodyPr/>
          <a:lstStyle/>
          <a:p>
            <a:fld id="{170FEADD-7C68-4FF7-9250-0A74C82061C2}" type="slidenum">
              <a:rPr lang="en-IN" smtClean="0"/>
              <a:pPr/>
              <a:t>18</a:t>
            </a:fld>
            <a:endParaRPr lang="en-IN"/>
          </a:p>
        </p:txBody>
      </p:sp>
      <p:pic>
        <p:nvPicPr>
          <p:cNvPr id="6" name="Picture 1"/>
          <p:cNvPicPr>
            <a:picLocks noChangeAspect="1" noChangeArrowheads="1"/>
          </p:cNvPicPr>
          <p:nvPr/>
        </p:nvPicPr>
        <p:blipFill>
          <a:blip r:embed="rId2" cstate="print"/>
          <a:srcRect/>
          <a:stretch>
            <a:fillRect/>
          </a:stretch>
        </p:blipFill>
        <p:spPr bwMode="auto">
          <a:xfrm>
            <a:off x="1" y="1"/>
            <a:ext cx="1500165" cy="1412351"/>
          </a:xfrm>
          <a:prstGeom prst="rect">
            <a:avLst/>
          </a:prstGeom>
          <a:noFill/>
          <a:ln w="9525">
            <a:noFill/>
            <a:miter lim="800000"/>
            <a:headEnd/>
            <a:tailEnd/>
          </a:ln>
          <a:effectLst/>
        </p:spPr>
      </p:pic>
      <p:sp>
        <p:nvSpPr>
          <p:cNvPr id="7" name="Title 1"/>
          <p:cNvSpPr txBox="1">
            <a:spLocks noGrp="1"/>
          </p:cNvSpPr>
          <p:nvPr>
            <p:ph type="title"/>
          </p:nvPr>
        </p:nvSpPr>
        <p:spPr>
          <a:xfrm>
            <a:off x="1475656" y="0"/>
            <a:ext cx="7668344" cy="1417638"/>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p>
            <a:pPr>
              <a:spcBef>
                <a:spcPct val="50000"/>
              </a:spcBef>
            </a:pPr>
            <a:r>
              <a:rPr lang="en-US" b="1" dirty="0" smtClean="0">
                <a:solidFill>
                  <a:schemeClr val="bg1"/>
                </a:solidFill>
                <a:latin typeface="Arial Narrow" pitchFamily="32" charset="0"/>
                <a:ea typeface="PMingLiU" pitchFamily="18" charset="-120"/>
              </a:rPr>
              <a:t>How Does Cell Therapy Work?</a:t>
            </a:r>
            <a:endParaRPr lang="en-US" sz="4400" dirty="0">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endParaRPr lang="en-US" sz="8800" dirty="0" smtClean="0">
              <a:latin typeface="Algerian" pitchFamily="82" charset="0"/>
            </a:endParaRPr>
          </a:p>
          <a:p>
            <a:pPr algn="ctr">
              <a:buNone/>
            </a:pPr>
            <a:r>
              <a:rPr lang="en-US" sz="8800" dirty="0" smtClean="0">
                <a:solidFill>
                  <a:srgbClr val="00B050"/>
                </a:solidFill>
                <a:latin typeface="Algerian" pitchFamily="82" charset="0"/>
              </a:rPr>
              <a:t>THANK YOU</a:t>
            </a:r>
            <a:endParaRPr lang="en-US" sz="8800" dirty="0">
              <a:solidFill>
                <a:srgbClr val="00B050"/>
              </a:solidFill>
              <a:latin typeface="Algerian" pitchFamily="82" charset="0"/>
            </a:endParaRPr>
          </a:p>
        </p:txBody>
      </p:sp>
      <p:sp>
        <p:nvSpPr>
          <p:cNvPr id="5" name="Slide Number Placeholder 4"/>
          <p:cNvSpPr>
            <a:spLocks noGrp="1"/>
          </p:cNvSpPr>
          <p:nvPr>
            <p:ph type="sldNum" sz="quarter" idx="12"/>
          </p:nvPr>
        </p:nvSpPr>
        <p:spPr/>
        <p:txBody>
          <a:bodyPr/>
          <a:lstStyle/>
          <a:p>
            <a:fld id="{170FEADD-7C68-4FF7-9250-0A74C82061C2}" type="slidenum">
              <a:rPr lang="en-IN" smtClean="0"/>
              <a:pPr/>
              <a:t>19</a:t>
            </a:fld>
            <a:endParaRPr lang="en-IN"/>
          </a:p>
        </p:txBody>
      </p:sp>
      <p:pic>
        <p:nvPicPr>
          <p:cNvPr id="6" name="Picture 1"/>
          <p:cNvPicPr>
            <a:picLocks noChangeAspect="1" noChangeArrowheads="1"/>
          </p:cNvPicPr>
          <p:nvPr/>
        </p:nvPicPr>
        <p:blipFill>
          <a:blip r:embed="rId2" cstate="print"/>
          <a:srcRect/>
          <a:stretch>
            <a:fillRect/>
          </a:stretch>
        </p:blipFill>
        <p:spPr bwMode="auto">
          <a:xfrm>
            <a:off x="1" y="1"/>
            <a:ext cx="1500165" cy="1412351"/>
          </a:xfrm>
          <a:prstGeom prst="rect">
            <a:avLst/>
          </a:prstGeom>
          <a:noFill/>
          <a:ln w="9525">
            <a:noFill/>
            <a:miter lim="800000"/>
            <a:headEnd/>
            <a:tailEnd/>
          </a:ln>
          <a:effectLst/>
        </p:spPr>
      </p:pic>
      <p:sp>
        <p:nvSpPr>
          <p:cNvPr id="7" name="Title 1"/>
          <p:cNvSpPr txBox="1">
            <a:spLocks noGrp="1"/>
          </p:cNvSpPr>
          <p:nvPr>
            <p:ph type="title"/>
          </p:nvPr>
        </p:nvSpPr>
        <p:spPr>
          <a:xfrm>
            <a:off x="1475656" y="0"/>
            <a:ext cx="7668344" cy="1417638"/>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p>
            <a:pPr algn="ctr">
              <a:spcBef>
                <a:spcPct val="50000"/>
              </a:spcBef>
            </a:pPr>
            <a:endParaRPr lang="en-US" sz="4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algn="just">
              <a:lnSpc>
                <a:spcPct val="200000"/>
              </a:lnSpc>
            </a:pPr>
            <a:r>
              <a:rPr lang="en-US" b="1" dirty="0" smtClean="0">
                <a:latin typeface="Times New Roman" pitchFamily="18" charset="0"/>
                <a:cs typeface="Times New Roman" pitchFamily="18" charset="0"/>
              </a:rPr>
              <a:t>Stem cells</a:t>
            </a:r>
            <a:r>
              <a:rPr lang="en-US" dirty="0" smtClean="0">
                <a:latin typeface="Times New Roman" pitchFamily="18" charset="0"/>
                <a:cs typeface="Times New Roman" pitchFamily="18" charset="0"/>
              </a:rPr>
              <a:t> are undifferentiated biological cells that can differentiate into specialized cells or can divide to produce more stem cells. </a:t>
            </a:r>
          </a:p>
          <a:p>
            <a:pPr algn="just">
              <a:lnSpc>
                <a:spcPct val="200000"/>
              </a:lnSpc>
            </a:pPr>
            <a:r>
              <a:rPr lang="en-US" dirty="0" smtClean="0">
                <a:latin typeface="Times New Roman" pitchFamily="18" charset="0"/>
                <a:cs typeface="Times New Roman" pitchFamily="18" charset="0"/>
              </a:rPr>
              <a:t>They are found in </a:t>
            </a:r>
            <a:r>
              <a:rPr lang="en-US" dirty="0" err="1" smtClean="0">
                <a:latin typeface="Times New Roman" pitchFamily="18" charset="0"/>
                <a:cs typeface="Times New Roman" pitchFamily="18" charset="0"/>
              </a:rPr>
              <a:t>multicellular</a:t>
            </a:r>
            <a:r>
              <a:rPr lang="en-US" dirty="0" smtClean="0">
                <a:latin typeface="Times New Roman" pitchFamily="18" charset="0"/>
                <a:cs typeface="Times New Roman" pitchFamily="18" charset="0"/>
              </a:rPr>
              <a:t> organisms. </a:t>
            </a:r>
          </a:p>
          <a:p>
            <a:pPr algn="just">
              <a:lnSpc>
                <a:spcPct val="200000"/>
              </a:lnSpc>
            </a:pPr>
            <a:r>
              <a:rPr lang="en-US" dirty="0" smtClean="0">
                <a:latin typeface="Times New Roman" pitchFamily="18" charset="0"/>
                <a:cs typeface="Times New Roman" pitchFamily="18" charset="0"/>
              </a:rPr>
              <a:t>In mammals, there are two broad types of stem cells: embryonic stem cells, which are isolated from the inner cell mass of </a:t>
            </a:r>
            <a:r>
              <a:rPr lang="en-US" dirty="0" err="1" smtClean="0">
                <a:latin typeface="Times New Roman" pitchFamily="18" charset="0"/>
                <a:cs typeface="Times New Roman" pitchFamily="18" charset="0"/>
              </a:rPr>
              <a:t>blastocysts</a:t>
            </a:r>
            <a:r>
              <a:rPr lang="en-US" dirty="0" smtClean="0">
                <a:latin typeface="Times New Roman" pitchFamily="18" charset="0"/>
                <a:cs typeface="Times New Roman" pitchFamily="18" charset="0"/>
              </a:rPr>
              <a:t>, and adult stem cells, which are found in various tissues. </a:t>
            </a:r>
          </a:p>
          <a:p>
            <a:pPr algn="just">
              <a:lnSpc>
                <a:spcPct val="200000"/>
              </a:lnSpc>
            </a:pPr>
            <a:r>
              <a:rPr lang="en-US" dirty="0" smtClean="0">
                <a:latin typeface="Times New Roman" pitchFamily="18" charset="0"/>
                <a:cs typeface="Times New Roman" pitchFamily="18" charset="0"/>
              </a:rPr>
              <a:t>In a developing embryo, stem cells can differentiate into all the specialized cells—ectoderm, endoderm and mesoderm.</a:t>
            </a:r>
          </a:p>
          <a:p>
            <a:endParaRPr lang="en-US" dirty="0"/>
          </a:p>
        </p:txBody>
      </p:sp>
      <p:sp>
        <p:nvSpPr>
          <p:cNvPr id="4" name="Footer Placeholder 3"/>
          <p:cNvSpPr>
            <a:spLocks noGrp="1"/>
          </p:cNvSpPr>
          <p:nvPr>
            <p:ph type="ftr" sz="quarter" idx="11"/>
          </p:nvPr>
        </p:nvSpPr>
        <p:spPr>
          <a:xfrm>
            <a:off x="3143240" y="6072206"/>
            <a:ext cx="3500462" cy="571504"/>
          </a:xfrm>
        </p:spPr>
        <p:txBody>
          <a:bodyPr/>
          <a:lstStyle/>
          <a:p>
            <a:r>
              <a:rPr lang="en-US" sz="1400" dirty="0" smtClean="0">
                <a:solidFill>
                  <a:srgbClr val="FF0000"/>
                </a:solidFill>
              </a:rPr>
              <a:t>          Stem Cells</a:t>
            </a:r>
          </a:p>
          <a:p>
            <a:r>
              <a:rPr lang="en-IN" sz="1400" dirty="0" smtClean="0">
                <a:solidFill>
                  <a:srgbClr val="FF0000"/>
                </a:solidFill>
              </a:rPr>
              <a:t>                     Presenter : Dr. J. </a:t>
            </a:r>
            <a:r>
              <a:rPr lang="en-IN" sz="1400" dirty="0" err="1" smtClean="0">
                <a:solidFill>
                  <a:srgbClr val="FF0000"/>
                </a:solidFill>
              </a:rPr>
              <a:t>Gowri</a:t>
            </a:r>
            <a:endParaRPr lang="en-IN" sz="1400" dirty="0">
              <a:solidFill>
                <a:srgbClr val="FF0000"/>
              </a:solidFill>
            </a:endParaRPr>
          </a:p>
        </p:txBody>
      </p:sp>
      <p:sp>
        <p:nvSpPr>
          <p:cNvPr id="5" name="Slide Number Placeholder 4"/>
          <p:cNvSpPr>
            <a:spLocks noGrp="1"/>
          </p:cNvSpPr>
          <p:nvPr>
            <p:ph type="sldNum" sz="quarter" idx="12"/>
          </p:nvPr>
        </p:nvSpPr>
        <p:spPr/>
        <p:txBody>
          <a:bodyPr/>
          <a:lstStyle/>
          <a:p>
            <a:fld id="{170FEADD-7C68-4FF7-9250-0A74C82061C2}" type="slidenum">
              <a:rPr lang="en-IN" smtClean="0"/>
              <a:pPr/>
              <a:t>2</a:t>
            </a:fld>
            <a:endParaRPr lang="en-IN"/>
          </a:p>
        </p:txBody>
      </p:sp>
      <p:pic>
        <p:nvPicPr>
          <p:cNvPr id="6" name="Picture 1"/>
          <p:cNvPicPr>
            <a:picLocks noChangeAspect="1" noChangeArrowheads="1"/>
          </p:cNvPicPr>
          <p:nvPr/>
        </p:nvPicPr>
        <p:blipFill>
          <a:blip r:embed="rId2" cstate="print"/>
          <a:srcRect/>
          <a:stretch>
            <a:fillRect/>
          </a:stretch>
        </p:blipFill>
        <p:spPr bwMode="auto">
          <a:xfrm>
            <a:off x="1" y="1"/>
            <a:ext cx="1500165" cy="1412351"/>
          </a:xfrm>
          <a:prstGeom prst="rect">
            <a:avLst/>
          </a:prstGeom>
          <a:noFill/>
          <a:ln w="9525">
            <a:noFill/>
            <a:miter lim="800000"/>
            <a:headEnd/>
            <a:tailEnd/>
          </a:ln>
          <a:effectLst/>
        </p:spPr>
      </p:pic>
      <p:sp>
        <p:nvSpPr>
          <p:cNvPr id="7" name="Title 1"/>
          <p:cNvSpPr txBox="1">
            <a:spLocks noGrp="1"/>
          </p:cNvSpPr>
          <p:nvPr>
            <p:ph type="title"/>
          </p:nvPr>
        </p:nvSpPr>
        <p:spPr>
          <a:xfrm>
            <a:off x="1547664" y="0"/>
            <a:ext cx="7596336" cy="1417638"/>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p>
            <a:pPr>
              <a:spcBef>
                <a:spcPct val="50000"/>
              </a:spcBef>
            </a:pPr>
            <a:r>
              <a:rPr lang="en-US" b="1" dirty="0" smtClean="0"/>
              <a:t>Stem cells</a:t>
            </a:r>
            <a:endParaRPr lang="en-US" sz="4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marL="609600" indent="-609600" algn="just">
              <a:lnSpc>
                <a:spcPct val="150000"/>
              </a:lnSpc>
              <a:buFontTx/>
              <a:buAutoNum type="arabicPeriod"/>
            </a:pPr>
            <a:r>
              <a:rPr lang="en-US" dirty="0" smtClean="0">
                <a:latin typeface="Times New Roman" pitchFamily="18" charset="0"/>
                <a:cs typeface="Times New Roman" pitchFamily="18" charset="0"/>
              </a:rPr>
              <a:t>Stem Cells are very unique cells.</a:t>
            </a:r>
          </a:p>
          <a:p>
            <a:pPr marL="609600" indent="-609600" algn="just">
              <a:lnSpc>
                <a:spcPct val="150000"/>
              </a:lnSpc>
              <a:buFontTx/>
              <a:buAutoNum type="arabicPeriod"/>
            </a:pPr>
            <a:r>
              <a:rPr lang="en-US" dirty="0" smtClean="0">
                <a:latin typeface="Times New Roman" pitchFamily="18" charset="0"/>
                <a:cs typeface="Times New Roman" pitchFamily="18" charset="0"/>
              </a:rPr>
              <a:t>Stem Cells have the amazing ability to develop into several distinct cell types in the body. </a:t>
            </a:r>
          </a:p>
          <a:p>
            <a:pPr marL="609600" indent="-609600" algn="just">
              <a:lnSpc>
                <a:spcPct val="150000"/>
              </a:lnSpc>
              <a:buFontTx/>
              <a:buAutoNum type="arabicPeriod"/>
            </a:pPr>
            <a:r>
              <a:rPr lang="en-US" dirty="0" smtClean="0">
                <a:latin typeface="Times New Roman" pitchFamily="18" charset="0"/>
                <a:cs typeface="Times New Roman" pitchFamily="18" charset="0"/>
              </a:rPr>
              <a:t>Stem Cells can be used as a repair system for the body.</a:t>
            </a:r>
          </a:p>
          <a:p>
            <a:pPr marL="609600" indent="-609600" algn="just">
              <a:lnSpc>
                <a:spcPct val="150000"/>
              </a:lnSpc>
              <a:buFontTx/>
              <a:buAutoNum type="arabicPeriod"/>
            </a:pPr>
            <a:r>
              <a:rPr lang="en-US" dirty="0" smtClean="0">
                <a:latin typeface="Times New Roman" pitchFamily="18" charset="0"/>
                <a:cs typeface="Times New Roman" pitchFamily="18" charset="0"/>
              </a:rPr>
              <a:t>Stem Cells can divide without limit in a living organism in order to replenish various types of cells. </a:t>
            </a:r>
          </a:p>
          <a:p>
            <a:pPr marL="609600" indent="-609600" algn="just">
              <a:lnSpc>
                <a:spcPct val="150000"/>
              </a:lnSpc>
              <a:buFontTx/>
              <a:buAutoNum type="arabicPeriod"/>
            </a:pPr>
            <a:r>
              <a:rPr lang="en-US" dirty="0" smtClean="0">
                <a:latin typeface="Times New Roman" pitchFamily="18" charset="0"/>
                <a:cs typeface="Times New Roman" pitchFamily="18" charset="0"/>
              </a:rPr>
              <a:t>When a stem cell divides, each new cell has the potential to either remain a stem cell or become another type of cell with a more specialized function (i.e. a muscle cell, a red blood cell, a brain cell, etc.). </a:t>
            </a:r>
          </a:p>
          <a:p>
            <a:endParaRPr lang="en-US" dirty="0"/>
          </a:p>
        </p:txBody>
      </p:sp>
      <p:sp>
        <p:nvSpPr>
          <p:cNvPr id="4" name="Footer Placeholder 3"/>
          <p:cNvSpPr>
            <a:spLocks noGrp="1"/>
          </p:cNvSpPr>
          <p:nvPr>
            <p:ph type="ftr" sz="quarter" idx="11"/>
          </p:nvPr>
        </p:nvSpPr>
        <p:spPr/>
        <p:txBody>
          <a:bodyPr/>
          <a:lstStyle/>
          <a:p>
            <a:r>
              <a:rPr lang="en-US" dirty="0" smtClean="0">
                <a:solidFill>
                  <a:srgbClr val="FF0000"/>
                </a:solidFill>
              </a:rPr>
              <a:t> Stem Cells</a:t>
            </a:r>
          </a:p>
          <a:p>
            <a:r>
              <a:rPr lang="en-IN" dirty="0" smtClean="0">
                <a:solidFill>
                  <a:srgbClr val="FF0000"/>
                </a:solidFill>
              </a:rPr>
              <a:t>                     Presenter : Dr. J. </a:t>
            </a:r>
            <a:r>
              <a:rPr lang="en-IN" dirty="0" err="1" smtClean="0">
                <a:solidFill>
                  <a:srgbClr val="FF0000"/>
                </a:solidFill>
              </a:rPr>
              <a:t>Gowri</a:t>
            </a:r>
            <a:endParaRPr lang="en-IN" dirty="0"/>
          </a:p>
        </p:txBody>
      </p:sp>
      <p:sp>
        <p:nvSpPr>
          <p:cNvPr id="5" name="Slide Number Placeholder 4"/>
          <p:cNvSpPr>
            <a:spLocks noGrp="1"/>
          </p:cNvSpPr>
          <p:nvPr>
            <p:ph type="sldNum" sz="quarter" idx="12"/>
          </p:nvPr>
        </p:nvSpPr>
        <p:spPr/>
        <p:txBody>
          <a:bodyPr/>
          <a:lstStyle/>
          <a:p>
            <a:fld id="{170FEADD-7C68-4FF7-9250-0A74C82061C2}" type="slidenum">
              <a:rPr lang="en-IN" smtClean="0"/>
              <a:pPr/>
              <a:t>3</a:t>
            </a:fld>
            <a:endParaRPr lang="en-IN"/>
          </a:p>
        </p:txBody>
      </p:sp>
      <p:pic>
        <p:nvPicPr>
          <p:cNvPr id="6" name="Picture 1"/>
          <p:cNvPicPr>
            <a:picLocks noChangeAspect="1" noChangeArrowheads="1"/>
          </p:cNvPicPr>
          <p:nvPr/>
        </p:nvPicPr>
        <p:blipFill>
          <a:blip r:embed="rId2" cstate="print"/>
          <a:srcRect/>
          <a:stretch>
            <a:fillRect/>
          </a:stretch>
        </p:blipFill>
        <p:spPr bwMode="auto">
          <a:xfrm>
            <a:off x="1" y="1"/>
            <a:ext cx="1500165" cy="1412351"/>
          </a:xfrm>
          <a:prstGeom prst="rect">
            <a:avLst/>
          </a:prstGeom>
          <a:noFill/>
          <a:ln w="9525">
            <a:noFill/>
            <a:miter lim="800000"/>
            <a:headEnd/>
            <a:tailEnd/>
          </a:ln>
          <a:effectLst/>
        </p:spPr>
      </p:pic>
      <p:sp>
        <p:nvSpPr>
          <p:cNvPr id="7" name="Title 1"/>
          <p:cNvSpPr txBox="1">
            <a:spLocks noGrp="1"/>
          </p:cNvSpPr>
          <p:nvPr>
            <p:ph type="title"/>
          </p:nvPr>
        </p:nvSpPr>
        <p:spPr>
          <a:xfrm>
            <a:off x="1547664" y="0"/>
            <a:ext cx="7139136" cy="1417638"/>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p>
            <a:pPr>
              <a:spcBef>
                <a:spcPct val="50000"/>
              </a:spcBef>
            </a:pPr>
            <a:r>
              <a:rPr lang="en-US" dirty="0" smtClean="0">
                <a:latin typeface="Bell MT" pitchFamily="18" charset="0"/>
              </a:rPr>
              <a:t>Features of  Stem Cells</a:t>
            </a:r>
            <a:endParaRPr lang="en-US" sz="4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lnSpc>
                <a:spcPct val="150000"/>
              </a:lnSpc>
              <a:buFont typeface="Wingdings" pitchFamily="2" charset="2"/>
              <a:buChar char="Ø"/>
            </a:pPr>
            <a:r>
              <a:rPr lang="en-US" dirty="0" smtClean="0">
                <a:latin typeface="Times New Roman" pitchFamily="18" charset="0"/>
                <a:cs typeface="Times New Roman" pitchFamily="18" charset="0"/>
              </a:rPr>
              <a:t>stem cells from embryos, </a:t>
            </a:r>
          </a:p>
          <a:p>
            <a:pPr algn="just">
              <a:lnSpc>
                <a:spcPct val="150000"/>
              </a:lnSpc>
              <a:buFont typeface="Wingdings" pitchFamily="2" charset="2"/>
              <a:buChar char="Ø"/>
            </a:pPr>
            <a:r>
              <a:rPr lang="en-US" dirty="0" smtClean="0">
                <a:latin typeface="Times New Roman" pitchFamily="18" charset="0"/>
                <a:cs typeface="Times New Roman" pitchFamily="18" charset="0"/>
              </a:rPr>
              <a:t>stem </a:t>
            </a:r>
            <a:r>
              <a:rPr lang="en-US" dirty="0" smtClean="0">
                <a:latin typeface="Times New Roman" pitchFamily="18" charset="0"/>
                <a:cs typeface="Times New Roman" pitchFamily="18" charset="0"/>
              </a:rPr>
              <a:t>cells from fetus, </a:t>
            </a:r>
          </a:p>
          <a:p>
            <a:pPr algn="just">
              <a:lnSpc>
                <a:spcPct val="150000"/>
              </a:lnSpc>
              <a:buFont typeface="Wingdings" pitchFamily="2" charset="2"/>
              <a:buChar char="Ø"/>
            </a:pPr>
            <a:r>
              <a:rPr lang="en-US" dirty="0" smtClean="0">
                <a:latin typeface="Times New Roman" pitchFamily="18" charset="0"/>
                <a:cs typeface="Times New Roman" pitchFamily="18" charset="0"/>
              </a:rPr>
              <a:t>stem </a:t>
            </a:r>
            <a:r>
              <a:rPr lang="en-US" dirty="0" smtClean="0">
                <a:latin typeface="Times New Roman" pitchFamily="18" charset="0"/>
                <a:cs typeface="Times New Roman" pitchFamily="18" charset="0"/>
              </a:rPr>
              <a:t>cells from the umbilical cord, </a:t>
            </a:r>
          </a:p>
          <a:p>
            <a:pPr algn="just">
              <a:lnSpc>
                <a:spcPct val="150000"/>
              </a:lnSpc>
              <a:buFont typeface="Wingdings" pitchFamily="2" charset="2"/>
              <a:buChar char="Ø"/>
            </a:pPr>
            <a:r>
              <a:rPr lang="en-US" dirty="0" smtClean="0">
                <a:latin typeface="Times New Roman" pitchFamily="18" charset="0"/>
                <a:cs typeface="Times New Roman" pitchFamily="18" charset="0"/>
              </a:rPr>
              <a:t>stem </a:t>
            </a:r>
            <a:r>
              <a:rPr lang="en-US" dirty="0" smtClean="0">
                <a:latin typeface="Times New Roman" pitchFamily="18" charset="0"/>
                <a:cs typeface="Times New Roman" pitchFamily="18" charset="0"/>
              </a:rPr>
              <a:t>cells from the adult. </a:t>
            </a:r>
          </a:p>
          <a:p>
            <a:endParaRPr lang="en-US" dirty="0"/>
          </a:p>
        </p:txBody>
      </p:sp>
      <p:sp>
        <p:nvSpPr>
          <p:cNvPr id="4" name="Footer Placeholder 3"/>
          <p:cNvSpPr>
            <a:spLocks noGrp="1"/>
          </p:cNvSpPr>
          <p:nvPr>
            <p:ph type="ftr" sz="quarter" idx="11"/>
          </p:nvPr>
        </p:nvSpPr>
        <p:spPr/>
        <p:txBody>
          <a:bodyPr/>
          <a:lstStyle/>
          <a:p>
            <a:r>
              <a:rPr lang="en-US" dirty="0" smtClean="0">
                <a:solidFill>
                  <a:srgbClr val="FF0000"/>
                </a:solidFill>
              </a:rPr>
              <a:t> Stem Cells</a:t>
            </a:r>
          </a:p>
          <a:p>
            <a:r>
              <a:rPr lang="en-IN" dirty="0" smtClean="0">
                <a:solidFill>
                  <a:srgbClr val="FF0000"/>
                </a:solidFill>
              </a:rPr>
              <a:t>                     Presenter : Dr. J. </a:t>
            </a:r>
            <a:r>
              <a:rPr lang="en-IN" dirty="0" err="1" smtClean="0">
                <a:solidFill>
                  <a:srgbClr val="FF0000"/>
                </a:solidFill>
              </a:rPr>
              <a:t>Gowri</a:t>
            </a:r>
            <a:endParaRPr lang="en-IN" dirty="0"/>
          </a:p>
        </p:txBody>
      </p:sp>
      <p:sp>
        <p:nvSpPr>
          <p:cNvPr id="5" name="Slide Number Placeholder 4"/>
          <p:cNvSpPr>
            <a:spLocks noGrp="1"/>
          </p:cNvSpPr>
          <p:nvPr>
            <p:ph type="sldNum" sz="quarter" idx="12"/>
          </p:nvPr>
        </p:nvSpPr>
        <p:spPr/>
        <p:txBody>
          <a:bodyPr/>
          <a:lstStyle/>
          <a:p>
            <a:fld id="{170FEADD-7C68-4FF7-9250-0A74C82061C2}" type="slidenum">
              <a:rPr lang="en-IN" smtClean="0"/>
              <a:pPr/>
              <a:t>4</a:t>
            </a:fld>
            <a:endParaRPr lang="en-IN"/>
          </a:p>
        </p:txBody>
      </p:sp>
      <p:pic>
        <p:nvPicPr>
          <p:cNvPr id="6" name="Picture 1"/>
          <p:cNvPicPr>
            <a:picLocks noChangeAspect="1" noChangeArrowheads="1"/>
          </p:cNvPicPr>
          <p:nvPr/>
        </p:nvPicPr>
        <p:blipFill>
          <a:blip r:embed="rId2" cstate="print"/>
          <a:srcRect/>
          <a:stretch>
            <a:fillRect/>
          </a:stretch>
        </p:blipFill>
        <p:spPr bwMode="auto">
          <a:xfrm>
            <a:off x="1" y="1"/>
            <a:ext cx="1500165" cy="1412351"/>
          </a:xfrm>
          <a:prstGeom prst="rect">
            <a:avLst/>
          </a:prstGeom>
          <a:noFill/>
          <a:ln w="9525">
            <a:noFill/>
            <a:miter lim="800000"/>
            <a:headEnd/>
            <a:tailEnd/>
          </a:ln>
          <a:effectLst/>
        </p:spPr>
      </p:pic>
      <p:sp>
        <p:nvSpPr>
          <p:cNvPr id="7" name="Title 1"/>
          <p:cNvSpPr txBox="1">
            <a:spLocks noGrp="1"/>
          </p:cNvSpPr>
          <p:nvPr>
            <p:ph type="title"/>
          </p:nvPr>
        </p:nvSpPr>
        <p:spPr>
          <a:xfrm>
            <a:off x="1475656" y="188640"/>
            <a:ext cx="7488832" cy="1228998"/>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p>
            <a:pPr algn="ctr">
              <a:spcBef>
                <a:spcPct val="50000"/>
              </a:spcBef>
            </a:pPr>
            <a:r>
              <a:rPr lang="en-US" sz="4400" dirty="0" smtClean="0"/>
              <a:t>Classification based on origin</a:t>
            </a:r>
            <a:endParaRPr lang="en-US" sz="4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lgn="just">
              <a:lnSpc>
                <a:spcPct val="150000"/>
              </a:lnSpc>
            </a:pPr>
            <a:r>
              <a:rPr lang="en-US" b="1" i="1" dirty="0" smtClean="0">
                <a:latin typeface="Times New Roman" pitchFamily="18" charset="0"/>
                <a:cs typeface="Times New Roman" pitchFamily="18" charset="0"/>
              </a:rPr>
              <a:t>Self-renewal</a:t>
            </a:r>
            <a:r>
              <a:rPr lang="en-US" dirty="0" smtClean="0">
                <a:latin typeface="Times New Roman" pitchFamily="18" charset="0"/>
                <a:cs typeface="Times New Roman" pitchFamily="18" charset="0"/>
              </a:rPr>
              <a:t>: the ability to go through numerous cycles of cell division while maintaining the undifferentiated state.</a:t>
            </a:r>
          </a:p>
          <a:p>
            <a:pPr algn="just">
              <a:lnSpc>
                <a:spcPct val="150000"/>
              </a:lnSpc>
            </a:pPr>
            <a:r>
              <a:rPr lang="en-US" b="1" i="1" dirty="0" smtClean="0">
                <a:latin typeface="Times New Roman" pitchFamily="18" charset="0"/>
                <a:cs typeface="Times New Roman" pitchFamily="18" charset="0"/>
              </a:rPr>
              <a:t>Potency</a:t>
            </a:r>
            <a:r>
              <a:rPr lang="en-US" dirty="0" smtClean="0">
                <a:latin typeface="Times New Roman" pitchFamily="18" charset="0"/>
                <a:cs typeface="Times New Roman" pitchFamily="18" charset="0"/>
              </a:rPr>
              <a:t>: the capacity to differentiate into specialized cell types.</a:t>
            </a:r>
          </a:p>
          <a:p>
            <a:endParaRPr lang="en-US" dirty="0"/>
          </a:p>
        </p:txBody>
      </p:sp>
      <p:sp>
        <p:nvSpPr>
          <p:cNvPr id="4" name="Footer Placeholder 3"/>
          <p:cNvSpPr>
            <a:spLocks noGrp="1"/>
          </p:cNvSpPr>
          <p:nvPr>
            <p:ph type="ftr" sz="quarter" idx="11"/>
          </p:nvPr>
        </p:nvSpPr>
        <p:spPr/>
        <p:txBody>
          <a:bodyPr/>
          <a:lstStyle/>
          <a:p>
            <a:r>
              <a:rPr lang="en-US" dirty="0" smtClean="0">
                <a:solidFill>
                  <a:srgbClr val="FF0000"/>
                </a:solidFill>
              </a:rPr>
              <a:t> Stem Cells</a:t>
            </a:r>
          </a:p>
          <a:p>
            <a:r>
              <a:rPr lang="en-IN" dirty="0" smtClean="0">
                <a:solidFill>
                  <a:srgbClr val="FF0000"/>
                </a:solidFill>
              </a:rPr>
              <a:t>                     Presenter : Dr. J. </a:t>
            </a:r>
            <a:r>
              <a:rPr lang="en-IN" dirty="0" err="1" smtClean="0">
                <a:solidFill>
                  <a:srgbClr val="FF0000"/>
                </a:solidFill>
              </a:rPr>
              <a:t>Gowri</a:t>
            </a:r>
            <a:endParaRPr lang="en-IN" dirty="0"/>
          </a:p>
        </p:txBody>
      </p:sp>
      <p:sp>
        <p:nvSpPr>
          <p:cNvPr id="5" name="Slide Number Placeholder 4"/>
          <p:cNvSpPr>
            <a:spLocks noGrp="1"/>
          </p:cNvSpPr>
          <p:nvPr>
            <p:ph type="sldNum" sz="quarter" idx="12"/>
          </p:nvPr>
        </p:nvSpPr>
        <p:spPr/>
        <p:txBody>
          <a:bodyPr/>
          <a:lstStyle/>
          <a:p>
            <a:fld id="{170FEADD-7C68-4FF7-9250-0A74C82061C2}" type="slidenum">
              <a:rPr lang="en-IN" smtClean="0"/>
              <a:pPr/>
              <a:t>5</a:t>
            </a:fld>
            <a:endParaRPr lang="en-IN"/>
          </a:p>
        </p:txBody>
      </p:sp>
      <p:pic>
        <p:nvPicPr>
          <p:cNvPr id="6" name="Picture 1"/>
          <p:cNvPicPr>
            <a:picLocks noChangeAspect="1" noChangeArrowheads="1"/>
          </p:cNvPicPr>
          <p:nvPr/>
        </p:nvPicPr>
        <p:blipFill>
          <a:blip r:embed="rId2" cstate="print"/>
          <a:srcRect/>
          <a:stretch>
            <a:fillRect/>
          </a:stretch>
        </p:blipFill>
        <p:spPr bwMode="auto">
          <a:xfrm>
            <a:off x="1" y="1"/>
            <a:ext cx="1500165" cy="1412351"/>
          </a:xfrm>
          <a:prstGeom prst="rect">
            <a:avLst/>
          </a:prstGeom>
          <a:noFill/>
          <a:ln w="9525">
            <a:noFill/>
            <a:miter lim="800000"/>
            <a:headEnd/>
            <a:tailEnd/>
          </a:ln>
          <a:effectLst/>
        </p:spPr>
      </p:pic>
      <p:sp>
        <p:nvSpPr>
          <p:cNvPr id="7" name="Title 1"/>
          <p:cNvSpPr txBox="1">
            <a:spLocks noGrp="1"/>
          </p:cNvSpPr>
          <p:nvPr>
            <p:ph type="title"/>
          </p:nvPr>
        </p:nvSpPr>
        <p:spPr>
          <a:xfrm>
            <a:off x="1475656" y="0"/>
            <a:ext cx="7668344" cy="1417638"/>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p>
            <a:pPr>
              <a:spcBef>
                <a:spcPct val="50000"/>
              </a:spcBef>
            </a:pPr>
            <a:r>
              <a:rPr lang="en-US" dirty="0" smtClean="0"/>
              <a:t>Properties</a:t>
            </a:r>
            <a:endParaRPr lang="en-US" sz="4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p:txBody>
          <a:bodyPr>
            <a:normAutofit fontScale="55000" lnSpcReduction="20000"/>
          </a:bodyPr>
          <a:lstStyle/>
          <a:p>
            <a:pPr algn="just">
              <a:lnSpc>
                <a:spcPct val="200000"/>
              </a:lnSpc>
            </a:pPr>
            <a:r>
              <a:rPr lang="en-US" dirty="0" smtClean="0">
                <a:latin typeface="Times New Roman" pitchFamily="18" charset="0"/>
                <a:cs typeface="Times New Roman" pitchFamily="18" charset="0"/>
              </a:rPr>
              <a:t>Self-renewal is the process by which stem cells divide to make more stem cells. </a:t>
            </a:r>
          </a:p>
          <a:p>
            <a:pPr algn="just">
              <a:lnSpc>
                <a:spcPct val="200000"/>
              </a:lnSpc>
            </a:pPr>
            <a:r>
              <a:rPr lang="en-US" dirty="0" smtClean="0">
                <a:latin typeface="Times New Roman" pitchFamily="18" charset="0"/>
                <a:cs typeface="Times New Roman" pitchFamily="18" charset="0"/>
              </a:rPr>
              <a:t>Self-renewal is division with maintenance of the undifferentiated state. </a:t>
            </a:r>
          </a:p>
          <a:p>
            <a:pPr algn="just">
              <a:lnSpc>
                <a:spcPct val="200000"/>
              </a:lnSpc>
            </a:pPr>
            <a:r>
              <a:rPr lang="en-US" dirty="0" smtClean="0">
                <a:latin typeface="Times New Roman" pitchFamily="18" charset="0"/>
                <a:cs typeface="Times New Roman" pitchFamily="18" charset="0"/>
              </a:rPr>
              <a:t>Each stem cell has the potential to remain as a stem cell or to differentiate to a another type of cell through differentiation.</a:t>
            </a:r>
          </a:p>
          <a:p>
            <a:endParaRPr lang="en-US" dirty="0"/>
          </a:p>
        </p:txBody>
      </p:sp>
      <p:sp>
        <p:nvSpPr>
          <p:cNvPr id="5" name="Footer Placeholder 4"/>
          <p:cNvSpPr>
            <a:spLocks noGrp="1"/>
          </p:cNvSpPr>
          <p:nvPr>
            <p:ph type="ftr" sz="quarter" idx="11"/>
          </p:nvPr>
        </p:nvSpPr>
        <p:spPr/>
        <p:txBody>
          <a:bodyPr/>
          <a:lstStyle/>
          <a:p>
            <a:r>
              <a:rPr lang="en-US" dirty="0" smtClean="0">
                <a:solidFill>
                  <a:srgbClr val="FF0000"/>
                </a:solidFill>
              </a:rPr>
              <a:t> Stem Cells</a:t>
            </a:r>
          </a:p>
          <a:p>
            <a:r>
              <a:rPr lang="en-IN" dirty="0" smtClean="0">
                <a:solidFill>
                  <a:srgbClr val="FF0000"/>
                </a:solidFill>
              </a:rPr>
              <a:t>                     Presenter : Dr. J. </a:t>
            </a:r>
            <a:r>
              <a:rPr lang="en-IN" dirty="0" err="1" smtClean="0">
                <a:solidFill>
                  <a:srgbClr val="FF0000"/>
                </a:solidFill>
              </a:rPr>
              <a:t>Gowri</a:t>
            </a:r>
            <a:endParaRPr lang="en-IN" dirty="0"/>
          </a:p>
        </p:txBody>
      </p:sp>
      <p:sp>
        <p:nvSpPr>
          <p:cNvPr id="6" name="Slide Number Placeholder 5"/>
          <p:cNvSpPr>
            <a:spLocks noGrp="1"/>
          </p:cNvSpPr>
          <p:nvPr>
            <p:ph type="sldNum" sz="quarter" idx="12"/>
          </p:nvPr>
        </p:nvSpPr>
        <p:spPr/>
        <p:txBody>
          <a:bodyPr/>
          <a:lstStyle/>
          <a:p>
            <a:fld id="{170FEADD-7C68-4FF7-9250-0A74C82061C2}" type="slidenum">
              <a:rPr lang="en-IN" smtClean="0"/>
              <a:pPr/>
              <a:t>6</a:t>
            </a:fld>
            <a:endParaRPr lang="en-IN"/>
          </a:p>
        </p:txBody>
      </p:sp>
      <p:sp>
        <p:nvSpPr>
          <p:cNvPr id="8" name="Title 1"/>
          <p:cNvSpPr txBox="1">
            <a:spLocks noGrp="1"/>
          </p:cNvSpPr>
          <p:nvPr>
            <p:ph type="title"/>
          </p:nvPr>
        </p:nvSpPr>
        <p:spPr>
          <a:xfrm>
            <a:off x="457200" y="0"/>
            <a:ext cx="8686800" cy="1417638"/>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p>
            <a:pPr>
              <a:spcBef>
                <a:spcPct val="50000"/>
              </a:spcBef>
            </a:pPr>
            <a:r>
              <a:rPr lang="en-US" dirty="0" smtClean="0"/>
              <a:t>Self renewal</a:t>
            </a:r>
            <a:endParaRPr lang="en-US" sz="4400" dirty="0"/>
          </a:p>
        </p:txBody>
      </p:sp>
      <p:pic>
        <p:nvPicPr>
          <p:cNvPr id="9" name="Picture 1"/>
          <p:cNvPicPr>
            <a:picLocks noChangeAspect="1" noChangeArrowheads="1"/>
          </p:cNvPicPr>
          <p:nvPr/>
        </p:nvPicPr>
        <p:blipFill>
          <a:blip r:embed="rId2" cstate="print"/>
          <a:srcRect/>
          <a:stretch>
            <a:fillRect/>
          </a:stretch>
        </p:blipFill>
        <p:spPr bwMode="auto">
          <a:xfrm>
            <a:off x="1" y="1"/>
            <a:ext cx="1500165" cy="1412351"/>
          </a:xfrm>
          <a:prstGeom prst="rect">
            <a:avLst/>
          </a:prstGeom>
          <a:noFill/>
          <a:ln w="9525">
            <a:noFill/>
            <a:miter lim="800000"/>
            <a:headEnd/>
            <a:tailEnd/>
          </a:ln>
          <a:effectLst/>
        </p:spPr>
      </p:pic>
      <p:pic>
        <p:nvPicPr>
          <p:cNvPr id="10" name="Picture 5" descr="C:\Users\DELL\Desktop\download.jpg"/>
          <p:cNvPicPr>
            <a:picLocks noGrp="1" noChangeAspect="1" noChangeArrowheads="1"/>
          </p:cNvPicPr>
          <p:nvPr>
            <p:ph sz="half" idx="1"/>
          </p:nvPr>
        </p:nvPicPr>
        <p:blipFill>
          <a:blip r:embed="rId3" cstate="print"/>
          <a:srcRect/>
          <a:stretch>
            <a:fillRect/>
          </a:stretch>
        </p:blipFill>
        <p:spPr bwMode="auto">
          <a:xfrm>
            <a:off x="395536" y="1628800"/>
            <a:ext cx="3816424" cy="4608512"/>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p:txBody>
          <a:bodyPr>
            <a:normAutofit fontScale="55000" lnSpcReduction="20000"/>
          </a:bodyPr>
          <a:lstStyle/>
          <a:p>
            <a:pPr algn="just">
              <a:lnSpc>
                <a:spcPct val="200000"/>
              </a:lnSpc>
            </a:pPr>
            <a:r>
              <a:rPr lang="en-US" i="1" dirty="0" smtClean="0">
                <a:latin typeface="Times New Roman" pitchFamily="18" charset="0"/>
                <a:cs typeface="Times New Roman" pitchFamily="18" charset="0"/>
              </a:rPr>
              <a:t>Potency</a:t>
            </a:r>
            <a:r>
              <a:rPr lang="en-US" dirty="0" smtClean="0">
                <a:latin typeface="Times New Roman" pitchFamily="18" charset="0"/>
                <a:cs typeface="Times New Roman" pitchFamily="18" charset="0"/>
              </a:rPr>
              <a:t> specifies the differentiation potential (the potential to differentiate into different cell types) of the stem cell. </a:t>
            </a:r>
          </a:p>
          <a:p>
            <a:pPr algn="just">
              <a:lnSpc>
                <a:spcPct val="200000"/>
              </a:lnSpc>
            </a:pPr>
            <a:r>
              <a:rPr lang="en-US" dirty="0" smtClean="0">
                <a:latin typeface="Times New Roman" pitchFamily="18" charset="0"/>
                <a:cs typeface="Times New Roman" pitchFamily="18" charset="0"/>
              </a:rPr>
              <a:t>Potency is classified as:</a:t>
            </a:r>
          </a:p>
          <a:p>
            <a:pPr algn="just">
              <a:lnSpc>
                <a:spcPct val="200000"/>
              </a:lnSpc>
            </a:pPr>
            <a:r>
              <a:rPr lang="en-US" dirty="0" err="1" smtClean="0">
                <a:latin typeface="Times New Roman" pitchFamily="18" charset="0"/>
                <a:cs typeface="Times New Roman" pitchFamily="18" charset="0"/>
              </a:rPr>
              <a:t>Totipotent</a:t>
            </a:r>
            <a:endParaRPr lang="en-US" dirty="0" smtClean="0">
              <a:latin typeface="Times New Roman" pitchFamily="18" charset="0"/>
              <a:cs typeface="Times New Roman" pitchFamily="18" charset="0"/>
            </a:endParaRPr>
          </a:p>
          <a:p>
            <a:pPr algn="just">
              <a:lnSpc>
                <a:spcPct val="200000"/>
              </a:lnSpc>
            </a:pPr>
            <a:r>
              <a:rPr lang="en-US" dirty="0" err="1" smtClean="0">
                <a:latin typeface="Times New Roman" pitchFamily="18" charset="0"/>
                <a:cs typeface="Times New Roman" pitchFamily="18" charset="0"/>
              </a:rPr>
              <a:t>Pluripotent</a:t>
            </a:r>
            <a:endParaRPr lang="en-US" dirty="0" smtClean="0">
              <a:latin typeface="Times New Roman" pitchFamily="18" charset="0"/>
              <a:cs typeface="Times New Roman" pitchFamily="18" charset="0"/>
            </a:endParaRPr>
          </a:p>
          <a:p>
            <a:pPr algn="just">
              <a:lnSpc>
                <a:spcPct val="200000"/>
              </a:lnSpc>
            </a:pPr>
            <a:r>
              <a:rPr lang="en-US" dirty="0" err="1" smtClean="0">
                <a:latin typeface="Times New Roman" pitchFamily="18" charset="0"/>
                <a:cs typeface="Times New Roman" pitchFamily="18" charset="0"/>
              </a:rPr>
              <a:t>Multipotent</a:t>
            </a:r>
            <a:endParaRPr lang="en-US" dirty="0" smtClean="0">
              <a:latin typeface="Times New Roman" pitchFamily="18" charset="0"/>
              <a:cs typeface="Times New Roman" pitchFamily="18" charset="0"/>
            </a:endParaRPr>
          </a:p>
          <a:p>
            <a:pPr algn="just">
              <a:lnSpc>
                <a:spcPct val="200000"/>
              </a:lnSpc>
            </a:pPr>
            <a:r>
              <a:rPr lang="en-US" dirty="0" err="1" smtClean="0">
                <a:latin typeface="Times New Roman" pitchFamily="18" charset="0"/>
                <a:cs typeface="Times New Roman" pitchFamily="18" charset="0"/>
              </a:rPr>
              <a:t>Unipotent</a:t>
            </a:r>
            <a:endParaRPr lang="en-US" dirty="0" smtClean="0">
              <a:latin typeface="Times New Roman" pitchFamily="18" charset="0"/>
              <a:cs typeface="Times New Roman" pitchFamily="18" charset="0"/>
            </a:endParaRPr>
          </a:p>
          <a:p>
            <a:endParaRPr lang="en-US" dirty="0"/>
          </a:p>
        </p:txBody>
      </p:sp>
      <p:sp>
        <p:nvSpPr>
          <p:cNvPr id="5" name="Footer Placeholder 4"/>
          <p:cNvSpPr>
            <a:spLocks noGrp="1"/>
          </p:cNvSpPr>
          <p:nvPr>
            <p:ph type="ftr" sz="quarter" idx="11"/>
          </p:nvPr>
        </p:nvSpPr>
        <p:spPr/>
        <p:txBody>
          <a:bodyPr/>
          <a:lstStyle/>
          <a:p>
            <a:r>
              <a:rPr lang="en-US" dirty="0" smtClean="0">
                <a:solidFill>
                  <a:srgbClr val="FF0000"/>
                </a:solidFill>
              </a:rPr>
              <a:t> Stem Cells</a:t>
            </a:r>
          </a:p>
          <a:p>
            <a:r>
              <a:rPr lang="en-IN" dirty="0" smtClean="0">
                <a:solidFill>
                  <a:srgbClr val="FF0000"/>
                </a:solidFill>
              </a:rPr>
              <a:t>                     Presenter : Dr. J. </a:t>
            </a:r>
            <a:r>
              <a:rPr lang="en-IN" dirty="0" err="1" smtClean="0">
                <a:solidFill>
                  <a:srgbClr val="FF0000"/>
                </a:solidFill>
              </a:rPr>
              <a:t>Gowri</a:t>
            </a:r>
            <a:endParaRPr lang="en-IN" dirty="0"/>
          </a:p>
        </p:txBody>
      </p:sp>
      <p:sp>
        <p:nvSpPr>
          <p:cNvPr id="6" name="Slide Number Placeholder 5"/>
          <p:cNvSpPr>
            <a:spLocks noGrp="1"/>
          </p:cNvSpPr>
          <p:nvPr>
            <p:ph type="sldNum" sz="quarter" idx="12"/>
          </p:nvPr>
        </p:nvSpPr>
        <p:spPr/>
        <p:txBody>
          <a:bodyPr/>
          <a:lstStyle/>
          <a:p>
            <a:fld id="{170FEADD-7C68-4FF7-9250-0A74C82061C2}" type="slidenum">
              <a:rPr lang="en-IN" smtClean="0"/>
              <a:pPr/>
              <a:t>7</a:t>
            </a:fld>
            <a:endParaRPr lang="en-IN"/>
          </a:p>
        </p:txBody>
      </p:sp>
      <p:sp>
        <p:nvSpPr>
          <p:cNvPr id="7" name="Title 1"/>
          <p:cNvSpPr txBox="1">
            <a:spLocks noGrp="1"/>
          </p:cNvSpPr>
          <p:nvPr>
            <p:ph type="title"/>
          </p:nvPr>
        </p:nvSpPr>
        <p:spPr>
          <a:xfrm>
            <a:off x="457200" y="0"/>
            <a:ext cx="8686800" cy="1417638"/>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p>
            <a:pPr>
              <a:spcBef>
                <a:spcPct val="50000"/>
              </a:spcBef>
            </a:pPr>
            <a:r>
              <a:rPr lang="en-US" dirty="0" smtClean="0"/>
              <a:t>Potency</a:t>
            </a:r>
            <a:endParaRPr lang="en-US" sz="4400" dirty="0"/>
          </a:p>
        </p:txBody>
      </p:sp>
      <p:pic>
        <p:nvPicPr>
          <p:cNvPr id="8" name="Picture 1"/>
          <p:cNvPicPr>
            <a:picLocks noChangeAspect="1" noChangeArrowheads="1"/>
          </p:cNvPicPr>
          <p:nvPr/>
        </p:nvPicPr>
        <p:blipFill>
          <a:blip r:embed="rId2" cstate="print"/>
          <a:srcRect/>
          <a:stretch>
            <a:fillRect/>
          </a:stretch>
        </p:blipFill>
        <p:spPr bwMode="auto">
          <a:xfrm>
            <a:off x="1" y="1"/>
            <a:ext cx="1500165" cy="1412351"/>
          </a:xfrm>
          <a:prstGeom prst="rect">
            <a:avLst/>
          </a:prstGeom>
          <a:noFill/>
          <a:ln w="9525">
            <a:noFill/>
            <a:miter lim="800000"/>
            <a:headEnd/>
            <a:tailEnd/>
          </a:ln>
          <a:effectLst/>
        </p:spPr>
      </p:pic>
      <p:pic>
        <p:nvPicPr>
          <p:cNvPr id="9" name="Picture 7" descr="stemcells2"/>
          <p:cNvPicPr>
            <a:picLocks noGrp="1" noChangeAspect="1" noChangeArrowheads="1"/>
          </p:cNvPicPr>
          <p:nvPr>
            <p:ph sz="half" idx="1"/>
          </p:nvPr>
        </p:nvPicPr>
        <p:blipFill>
          <a:blip r:embed="rId3" cstate="print"/>
          <a:srcRect/>
          <a:stretch>
            <a:fillRect/>
          </a:stretch>
        </p:blipFill>
        <p:spPr bwMode="auto">
          <a:xfrm>
            <a:off x="586396" y="1600200"/>
            <a:ext cx="3780208" cy="45259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marL="548640" indent="-411480" algn="just" fontAlgn="auto">
              <a:lnSpc>
                <a:spcPct val="150000"/>
              </a:lnSpc>
              <a:spcAft>
                <a:spcPts val="0"/>
              </a:spcAft>
              <a:buClr>
                <a:schemeClr val="tx1">
                  <a:shade val="95000"/>
                </a:schemeClr>
              </a:buClr>
              <a:buFont typeface="Wingdings" pitchFamily="2" charset="2"/>
              <a:buChar char="Ø"/>
              <a:defRPr/>
            </a:pPr>
            <a:r>
              <a:rPr lang="en-US" b="1" dirty="0" err="1" smtClean="0">
                <a:latin typeface="Times New Roman" pitchFamily="18" charset="0"/>
                <a:cs typeface="Times New Roman" pitchFamily="18" charset="0"/>
              </a:rPr>
              <a:t>Totipotent</a:t>
            </a:r>
            <a:r>
              <a:rPr lang="en-US" b="1" dirty="0" smtClean="0">
                <a:latin typeface="Times New Roman" pitchFamily="18" charset="0"/>
                <a:cs typeface="Times New Roman" pitchFamily="18" charset="0"/>
              </a:rPr>
              <a:t> stem cells </a:t>
            </a:r>
            <a:r>
              <a:rPr lang="en-US" dirty="0" smtClean="0">
                <a:solidFill>
                  <a:srgbClr val="000000"/>
                </a:solidFill>
                <a:latin typeface="Times New Roman" pitchFamily="18" charset="0"/>
                <a:cs typeface="Times New Roman" pitchFamily="18" charset="0"/>
              </a:rPr>
              <a:t>are found only in early embryos. Each cell can form a complete organism (1-3 days- </a:t>
            </a:r>
            <a:r>
              <a:rPr lang="en-US" dirty="0" err="1" smtClean="0">
                <a:solidFill>
                  <a:srgbClr val="000000"/>
                </a:solidFill>
                <a:latin typeface="Times New Roman" pitchFamily="18" charset="0"/>
                <a:cs typeface="Times New Roman" pitchFamily="18" charset="0"/>
              </a:rPr>
              <a:t>Morulla</a:t>
            </a:r>
            <a:r>
              <a:rPr lang="en-US" dirty="0" smtClean="0">
                <a:solidFill>
                  <a:srgbClr val="000000"/>
                </a:solidFill>
                <a:latin typeface="Times New Roman" pitchFamily="18" charset="0"/>
                <a:cs typeface="Times New Roman" pitchFamily="18" charset="0"/>
              </a:rPr>
              <a:t>). </a:t>
            </a:r>
          </a:p>
          <a:p>
            <a:pPr marL="548640" indent="-411480" algn="just" fontAlgn="auto">
              <a:lnSpc>
                <a:spcPct val="150000"/>
              </a:lnSpc>
              <a:spcAft>
                <a:spcPts val="0"/>
              </a:spcAft>
              <a:buClr>
                <a:schemeClr val="tx1">
                  <a:shade val="95000"/>
                </a:schemeClr>
              </a:buClr>
              <a:buFont typeface="Wingdings" pitchFamily="2" charset="2"/>
              <a:buChar char="Ø"/>
              <a:defRPr/>
            </a:pPr>
            <a:r>
              <a:rPr lang="en-US" b="1" dirty="0" err="1" smtClean="0">
                <a:latin typeface="Times New Roman" pitchFamily="18" charset="0"/>
                <a:cs typeface="Times New Roman" pitchFamily="18" charset="0"/>
              </a:rPr>
              <a:t>Pluripotent</a:t>
            </a:r>
            <a:r>
              <a:rPr lang="en-US" b="1" dirty="0" smtClean="0">
                <a:latin typeface="Times New Roman" pitchFamily="18" charset="0"/>
                <a:cs typeface="Times New Roman" pitchFamily="18" charset="0"/>
              </a:rPr>
              <a:t> stem cells </a:t>
            </a:r>
            <a:r>
              <a:rPr lang="en-US" dirty="0" smtClean="0">
                <a:solidFill>
                  <a:srgbClr val="000000"/>
                </a:solidFill>
                <a:latin typeface="Times New Roman" pitchFamily="18" charset="0"/>
                <a:cs typeface="Times New Roman" pitchFamily="18" charset="0"/>
              </a:rPr>
              <a:t>exist in the undifferentiated inner cell mass of the </a:t>
            </a:r>
            <a:r>
              <a:rPr lang="en-US" dirty="0" err="1" smtClean="0">
                <a:solidFill>
                  <a:srgbClr val="000000"/>
                </a:solidFill>
                <a:latin typeface="Times New Roman" pitchFamily="18" charset="0"/>
                <a:cs typeface="Times New Roman" pitchFamily="18" charset="0"/>
              </a:rPr>
              <a:t>blastocyst</a:t>
            </a:r>
            <a:r>
              <a:rPr lang="en-US" dirty="0" smtClean="0">
                <a:solidFill>
                  <a:srgbClr val="000000"/>
                </a:solidFill>
                <a:latin typeface="Times New Roman" pitchFamily="18" charset="0"/>
                <a:cs typeface="Times New Roman" pitchFamily="18" charset="0"/>
              </a:rPr>
              <a:t> (5 to 14 days) and can form any of the over 200 different cell types found in the body.</a:t>
            </a:r>
            <a:r>
              <a:rPr lang="en-US" dirty="0" smtClean="0">
                <a:latin typeface="Times New Roman" pitchFamily="18" charset="0"/>
                <a:cs typeface="Times New Roman" pitchFamily="18" charset="0"/>
              </a:rPr>
              <a:t> </a:t>
            </a:r>
            <a:r>
              <a:rPr lang="en-US" dirty="0" smtClean="0">
                <a:solidFill>
                  <a:schemeClr val="accent4">
                    <a:lumMod val="10000"/>
                  </a:schemeClr>
                </a:solidFill>
                <a:latin typeface="Times New Roman" pitchFamily="18" charset="0"/>
                <a:cs typeface="Times New Roman" pitchFamily="18" charset="0"/>
              </a:rPr>
              <a:t>Stem cells can form most or all cell types in the adult</a:t>
            </a:r>
          </a:p>
          <a:p>
            <a:pPr marL="548640" indent="-411480" algn="just" fontAlgn="auto">
              <a:lnSpc>
                <a:spcPct val="150000"/>
              </a:lnSpc>
              <a:spcAft>
                <a:spcPts val="0"/>
              </a:spcAft>
              <a:buClr>
                <a:schemeClr val="tx1">
                  <a:shade val="95000"/>
                </a:schemeClr>
              </a:buClr>
              <a:buFont typeface="Wingdings" pitchFamily="2" charset="2"/>
              <a:buChar char="Ø"/>
              <a:defRPr/>
            </a:pPr>
            <a:r>
              <a:rPr lang="en-US" b="1" dirty="0" err="1" smtClean="0">
                <a:latin typeface="Times New Roman" pitchFamily="18" charset="0"/>
                <a:cs typeface="Times New Roman" pitchFamily="18" charset="0"/>
              </a:rPr>
              <a:t>Multipotent</a:t>
            </a:r>
            <a:r>
              <a:rPr lang="en-US" b="1" dirty="0" smtClean="0">
                <a:latin typeface="Times New Roman" pitchFamily="18" charset="0"/>
                <a:cs typeface="Times New Roman" pitchFamily="18" charset="0"/>
              </a:rPr>
              <a:t> stem cells </a:t>
            </a:r>
            <a:r>
              <a:rPr lang="en-US" dirty="0" smtClean="0">
                <a:solidFill>
                  <a:srgbClr val="000000"/>
                </a:solidFill>
                <a:latin typeface="Times New Roman" pitchFamily="18" charset="0"/>
                <a:cs typeface="Times New Roman" pitchFamily="18" charset="0"/>
              </a:rPr>
              <a:t>are derived from fetal tissue, cord blood, and adult stem cells. These cells are differentiated, but can form a number of other tissues.</a:t>
            </a:r>
            <a:r>
              <a:rPr lang="en-US" dirty="0" smtClean="0">
                <a:latin typeface="Times New Roman" pitchFamily="18" charset="0"/>
                <a:cs typeface="Times New Roman" pitchFamily="18" charset="0"/>
              </a:rPr>
              <a:t> </a:t>
            </a:r>
            <a:r>
              <a:rPr lang="en-US" dirty="0" smtClean="0">
                <a:solidFill>
                  <a:schemeClr val="accent4">
                    <a:lumMod val="10000"/>
                  </a:schemeClr>
                </a:solidFill>
                <a:latin typeface="Times New Roman" pitchFamily="18" charset="0"/>
                <a:cs typeface="Times New Roman" pitchFamily="18" charset="0"/>
              </a:rPr>
              <a:t>Stem cells can form multiple types of cells and tissue types.</a:t>
            </a:r>
          </a:p>
          <a:p>
            <a:pPr marL="548640" indent="-411480" algn="just" fontAlgn="auto">
              <a:lnSpc>
                <a:spcPct val="150000"/>
              </a:lnSpc>
              <a:spcAft>
                <a:spcPts val="0"/>
              </a:spcAft>
              <a:buClr>
                <a:schemeClr val="tx1">
                  <a:shade val="95000"/>
                </a:schemeClr>
              </a:buClr>
              <a:buFont typeface="Wingdings" pitchFamily="2" charset="2"/>
              <a:buChar char="Ø"/>
              <a:defRPr/>
            </a:pP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Unipotent</a:t>
            </a:r>
            <a:r>
              <a:rPr lang="en-US" b="1" dirty="0" smtClean="0">
                <a:latin typeface="Times New Roman" pitchFamily="18" charset="0"/>
                <a:cs typeface="Times New Roman" pitchFamily="18" charset="0"/>
              </a:rPr>
              <a:t> </a:t>
            </a:r>
            <a:r>
              <a:rPr lang="en-US" dirty="0" smtClean="0">
                <a:solidFill>
                  <a:srgbClr val="000000"/>
                </a:solidFill>
                <a:latin typeface="Times New Roman" pitchFamily="18" charset="0"/>
                <a:cs typeface="Times New Roman" pitchFamily="18" charset="0"/>
              </a:rPr>
              <a:t>able to contribute to only one  mature cell type </a:t>
            </a:r>
            <a:r>
              <a:rPr lang="en-IN" dirty="0" smtClean="0">
                <a:solidFill>
                  <a:srgbClr val="000000"/>
                </a:solidFill>
                <a:latin typeface="Times New Roman" pitchFamily="18" charset="0"/>
                <a:cs typeface="Times New Roman" pitchFamily="18" charset="0"/>
              </a:rPr>
              <a:t>but have the property of self-renewal which distinguishes them from non-stem cells. </a:t>
            </a:r>
            <a:endParaRPr lang="en-US" dirty="0" smtClean="0">
              <a:solidFill>
                <a:srgbClr val="000000"/>
              </a:solidFill>
              <a:latin typeface="Times New Roman" pitchFamily="18" charset="0"/>
              <a:cs typeface="Times New Roman" pitchFamily="18" charset="0"/>
            </a:endParaRPr>
          </a:p>
          <a:p>
            <a:endParaRPr lang="en-US" dirty="0"/>
          </a:p>
        </p:txBody>
      </p:sp>
      <p:sp>
        <p:nvSpPr>
          <p:cNvPr id="4" name="Footer Placeholder 3"/>
          <p:cNvSpPr>
            <a:spLocks noGrp="1"/>
          </p:cNvSpPr>
          <p:nvPr>
            <p:ph type="ftr" sz="quarter" idx="11"/>
          </p:nvPr>
        </p:nvSpPr>
        <p:spPr/>
        <p:txBody>
          <a:bodyPr/>
          <a:lstStyle/>
          <a:p>
            <a:r>
              <a:rPr lang="en-US" dirty="0" smtClean="0">
                <a:solidFill>
                  <a:srgbClr val="FF0000"/>
                </a:solidFill>
              </a:rPr>
              <a:t> Stem Cells</a:t>
            </a:r>
          </a:p>
          <a:p>
            <a:r>
              <a:rPr lang="en-IN" dirty="0" smtClean="0">
                <a:solidFill>
                  <a:srgbClr val="FF0000"/>
                </a:solidFill>
              </a:rPr>
              <a:t>                     Presenter : Dr. J. </a:t>
            </a:r>
            <a:r>
              <a:rPr lang="en-IN" dirty="0" err="1" smtClean="0">
                <a:solidFill>
                  <a:srgbClr val="FF0000"/>
                </a:solidFill>
              </a:rPr>
              <a:t>Gowri</a:t>
            </a:r>
            <a:endParaRPr lang="en-IN" dirty="0"/>
          </a:p>
        </p:txBody>
      </p:sp>
      <p:sp>
        <p:nvSpPr>
          <p:cNvPr id="5" name="Slide Number Placeholder 4"/>
          <p:cNvSpPr>
            <a:spLocks noGrp="1"/>
          </p:cNvSpPr>
          <p:nvPr>
            <p:ph type="sldNum" sz="quarter" idx="12"/>
          </p:nvPr>
        </p:nvSpPr>
        <p:spPr/>
        <p:txBody>
          <a:bodyPr/>
          <a:lstStyle/>
          <a:p>
            <a:fld id="{170FEADD-7C68-4FF7-9250-0A74C82061C2}" type="slidenum">
              <a:rPr lang="en-IN" smtClean="0"/>
              <a:pPr/>
              <a:t>8</a:t>
            </a:fld>
            <a:endParaRPr lang="en-IN"/>
          </a:p>
        </p:txBody>
      </p:sp>
      <p:pic>
        <p:nvPicPr>
          <p:cNvPr id="6" name="Picture 1"/>
          <p:cNvPicPr>
            <a:picLocks noChangeAspect="1" noChangeArrowheads="1"/>
          </p:cNvPicPr>
          <p:nvPr/>
        </p:nvPicPr>
        <p:blipFill>
          <a:blip r:embed="rId2" cstate="print"/>
          <a:srcRect/>
          <a:stretch>
            <a:fillRect/>
          </a:stretch>
        </p:blipFill>
        <p:spPr bwMode="auto">
          <a:xfrm>
            <a:off x="1" y="1"/>
            <a:ext cx="1500165" cy="1412351"/>
          </a:xfrm>
          <a:prstGeom prst="rect">
            <a:avLst/>
          </a:prstGeom>
          <a:noFill/>
          <a:ln w="9525">
            <a:noFill/>
            <a:miter lim="800000"/>
            <a:headEnd/>
            <a:tailEnd/>
          </a:ln>
          <a:effectLst/>
        </p:spPr>
      </p:pic>
      <p:sp>
        <p:nvSpPr>
          <p:cNvPr id="7" name="Title 1"/>
          <p:cNvSpPr txBox="1">
            <a:spLocks noGrp="1"/>
          </p:cNvSpPr>
          <p:nvPr>
            <p:ph type="title"/>
          </p:nvPr>
        </p:nvSpPr>
        <p:spPr>
          <a:xfrm>
            <a:off x="1547664" y="0"/>
            <a:ext cx="7416824" cy="1417638"/>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p>
            <a:pPr algn="ctr">
              <a:spcBef>
                <a:spcPct val="50000"/>
              </a:spcBef>
            </a:pPr>
            <a:r>
              <a:rPr lang="en-US" sz="4400" dirty="0" smtClean="0"/>
              <a:t>Types of potency</a:t>
            </a:r>
            <a:endParaRPr lang="en-US" sz="4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pPr algn="just">
              <a:lnSpc>
                <a:spcPct val="170000"/>
              </a:lnSpc>
            </a:pPr>
            <a:r>
              <a:rPr lang="en-US" dirty="0" smtClean="0">
                <a:latin typeface="Times New Roman" pitchFamily="18" charset="0"/>
                <a:cs typeface="Times New Roman" pitchFamily="18" charset="0"/>
              </a:rPr>
              <a:t>Embryonic stem cells are derived from a four- or five-day-old human embryo that is in the </a:t>
            </a:r>
            <a:r>
              <a:rPr lang="en-US" dirty="0" err="1" smtClean="0">
                <a:latin typeface="Times New Roman" pitchFamily="18" charset="0"/>
                <a:cs typeface="Times New Roman" pitchFamily="18" charset="0"/>
              </a:rPr>
              <a:t>blastocyst</a:t>
            </a:r>
            <a:r>
              <a:rPr lang="en-US" dirty="0" smtClean="0">
                <a:latin typeface="Times New Roman" pitchFamily="18" charset="0"/>
                <a:cs typeface="Times New Roman" pitchFamily="18" charset="0"/>
              </a:rPr>
              <a:t> phase of development. </a:t>
            </a:r>
          </a:p>
          <a:p>
            <a:pPr algn="just">
              <a:lnSpc>
                <a:spcPct val="170000"/>
              </a:lnSpc>
            </a:pPr>
            <a:r>
              <a:rPr lang="en-US" dirty="0" smtClean="0">
                <a:latin typeface="Times New Roman" pitchFamily="18" charset="0"/>
                <a:cs typeface="Times New Roman" pitchFamily="18" charset="0"/>
              </a:rPr>
              <a:t>They have the ability to form virtually any type of cell found in the human body. </a:t>
            </a:r>
          </a:p>
          <a:p>
            <a:pPr algn="just">
              <a:lnSpc>
                <a:spcPct val="170000"/>
              </a:lnSpc>
            </a:pPr>
            <a:r>
              <a:rPr lang="en-US" dirty="0" smtClean="0">
                <a:latin typeface="Times New Roman" pitchFamily="18" charset="0"/>
                <a:cs typeface="Times New Roman" pitchFamily="18" charset="0"/>
              </a:rPr>
              <a:t>ES cells are </a:t>
            </a:r>
            <a:r>
              <a:rPr lang="en-US" dirty="0" err="1" smtClean="0">
                <a:latin typeface="Times New Roman" pitchFamily="18" charset="0"/>
                <a:cs typeface="Times New Roman" pitchFamily="18" charset="0"/>
              </a:rPr>
              <a:t>pluripotent</a:t>
            </a:r>
            <a:r>
              <a:rPr lang="en-US" dirty="0" smtClean="0">
                <a:latin typeface="Times New Roman" pitchFamily="18" charset="0"/>
                <a:cs typeface="Times New Roman" pitchFamily="18" charset="0"/>
              </a:rPr>
              <a:t> and give rise during development to all derivatives of the three primary germ layers: </a:t>
            </a:r>
          </a:p>
          <a:p>
            <a:pPr algn="just">
              <a:lnSpc>
                <a:spcPct val="170000"/>
              </a:lnSpc>
            </a:pPr>
            <a:r>
              <a:rPr lang="en-US" dirty="0" smtClean="0">
                <a:latin typeface="Times New Roman" pitchFamily="18" charset="0"/>
                <a:cs typeface="Times New Roman" pitchFamily="18" charset="0"/>
              </a:rPr>
              <a:t>Ectoderm</a:t>
            </a:r>
          </a:p>
          <a:p>
            <a:pPr algn="just">
              <a:lnSpc>
                <a:spcPct val="170000"/>
              </a:lnSpc>
            </a:pPr>
            <a:r>
              <a:rPr lang="en-US" dirty="0" smtClean="0">
                <a:latin typeface="Times New Roman" pitchFamily="18" charset="0"/>
                <a:cs typeface="Times New Roman" pitchFamily="18" charset="0"/>
              </a:rPr>
              <a:t>Endoderm </a:t>
            </a:r>
          </a:p>
          <a:p>
            <a:pPr algn="just">
              <a:lnSpc>
                <a:spcPct val="170000"/>
              </a:lnSpc>
            </a:pPr>
            <a:r>
              <a:rPr lang="en-US" dirty="0" smtClean="0">
                <a:latin typeface="Times New Roman" pitchFamily="18" charset="0"/>
                <a:cs typeface="Times New Roman" pitchFamily="18" charset="0"/>
              </a:rPr>
              <a:t>Mesoderm. </a:t>
            </a:r>
          </a:p>
          <a:p>
            <a:pPr algn="just">
              <a:lnSpc>
                <a:spcPct val="170000"/>
              </a:lnSpc>
            </a:pPr>
            <a:r>
              <a:rPr lang="en-US" dirty="0" smtClean="0">
                <a:latin typeface="Times New Roman" pitchFamily="18" charset="0"/>
                <a:cs typeface="Times New Roman" pitchFamily="18" charset="0"/>
              </a:rPr>
              <a:t>They can develop into each of the more than 200 cell types of the adult body .</a:t>
            </a:r>
          </a:p>
          <a:p>
            <a:pPr algn="just">
              <a:lnSpc>
                <a:spcPct val="170000"/>
              </a:lnSpc>
            </a:pPr>
            <a:r>
              <a:rPr lang="en-US" dirty="0" smtClean="0">
                <a:latin typeface="Times New Roman" pitchFamily="18" charset="0"/>
                <a:cs typeface="Times New Roman" pitchFamily="18" charset="0"/>
              </a:rPr>
              <a:t>They do not contribute to the extra-embryonic membranes or the placenta.</a:t>
            </a:r>
          </a:p>
          <a:p>
            <a:endParaRPr lang="en-US" dirty="0"/>
          </a:p>
        </p:txBody>
      </p:sp>
      <p:sp>
        <p:nvSpPr>
          <p:cNvPr id="4" name="Footer Placeholder 3"/>
          <p:cNvSpPr>
            <a:spLocks noGrp="1"/>
          </p:cNvSpPr>
          <p:nvPr>
            <p:ph type="ftr" sz="quarter" idx="11"/>
          </p:nvPr>
        </p:nvSpPr>
        <p:spPr/>
        <p:txBody>
          <a:bodyPr/>
          <a:lstStyle/>
          <a:p>
            <a:r>
              <a:rPr lang="en-US" dirty="0" smtClean="0">
                <a:solidFill>
                  <a:srgbClr val="FF0000"/>
                </a:solidFill>
              </a:rPr>
              <a:t> Stem Cells</a:t>
            </a:r>
          </a:p>
          <a:p>
            <a:r>
              <a:rPr lang="en-IN" dirty="0" smtClean="0">
                <a:solidFill>
                  <a:srgbClr val="FF0000"/>
                </a:solidFill>
              </a:rPr>
              <a:t>                     Presenter : Dr. J. </a:t>
            </a:r>
            <a:r>
              <a:rPr lang="en-IN" dirty="0" err="1" smtClean="0">
                <a:solidFill>
                  <a:srgbClr val="FF0000"/>
                </a:solidFill>
              </a:rPr>
              <a:t>Gowri</a:t>
            </a:r>
            <a:endParaRPr lang="en-IN" dirty="0"/>
          </a:p>
        </p:txBody>
      </p:sp>
      <p:sp>
        <p:nvSpPr>
          <p:cNvPr id="5" name="Slide Number Placeholder 4"/>
          <p:cNvSpPr>
            <a:spLocks noGrp="1"/>
          </p:cNvSpPr>
          <p:nvPr>
            <p:ph type="sldNum" sz="quarter" idx="12"/>
          </p:nvPr>
        </p:nvSpPr>
        <p:spPr/>
        <p:txBody>
          <a:bodyPr/>
          <a:lstStyle/>
          <a:p>
            <a:fld id="{170FEADD-7C68-4FF7-9250-0A74C82061C2}" type="slidenum">
              <a:rPr lang="en-IN" smtClean="0"/>
              <a:pPr/>
              <a:t>9</a:t>
            </a:fld>
            <a:endParaRPr lang="en-IN"/>
          </a:p>
        </p:txBody>
      </p:sp>
      <p:pic>
        <p:nvPicPr>
          <p:cNvPr id="6" name="Picture 1"/>
          <p:cNvPicPr>
            <a:picLocks noChangeAspect="1" noChangeArrowheads="1"/>
          </p:cNvPicPr>
          <p:nvPr/>
        </p:nvPicPr>
        <p:blipFill>
          <a:blip r:embed="rId2" cstate="print"/>
          <a:srcRect/>
          <a:stretch>
            <a:fillRect/>
          </a:stretch>
        </p:blipFill>
        <p:spPr bwMode="auto">
          <a:xfrm>
            <a:off x="1" y="1"/>
            <a:ext cx="1500165" cy="1412351"/>
          </a:xfrm>
          <a:prstGeom prst="rect">
            <a:avLst/>
          </a:prstGeom>
          <a:noFill/>
          <a:ln w="9525">
            <a:noFill/>
            <a:miter lim="800000"/>
            <a:headEnd/>
            <a:tailEnd/>
          </a:ln>
          <a:effectLst/>
        </p:spPr>
      </p:pic>
      <p:sp>
        <p:nvSpPr>
          <p:cNvPr id="7" name="Title 1"/>
          <p:cNvSpPr txBox="1">
            <a:spLocks noGrp="1"/>
          </p:cNvSpPr>
          <p:nvPr>
            <p:ph type="title"/>
          </p:nvPr>
        </p:nvSpPr>
        <p:spPr>
          <a:xfrm>
            <a:off x="1475656" y="0"/>
            <a:ext cx="7488832" cy="1417638"/>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p>
            <a:pPr>
              <a:spcBef>
                <a:spcPct val="50000"/>
              </a:spcBef>
            </a:pPr>
            <a:r>
              <a:rPr lang="en-US" sz="4400" dirty="0" smtClean="0"/>
              <a:t>Embryonic stem cells</a:t>
            </a:r>
            <a:endParaRPr lang="en-US" sz="4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464</TotalTime>
  <Words>1256</Words>
  <Application>Microsoft Office PowerPoint</Application>
  <PresentationFormat>On-screen Show (4:3)</PresentationFormat>
  <Paragraphs>157</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Stem Cells &amp; Their Applications </vt:lpstr>
      <vt:lpstr>Stem cells</vt:lpstr>
      <vt:lpstr>Features of  Stem Cells</vt:lpstr>
      <vt:lpstr>Classification based on origin</vt:lpstr>
      <vt:lpstr>Properties</vt:lpstr>
      <vt:lpstr>Self renewal</vt:lpstr>
      <vt:lpstr>Potency</vt:lpstr>
      <vt:lpstr>Types of potency</vt:lpstr>
      <vt:lpstr>Embryonic stem cells</vt:lpstr>
      <vt:lpstr>Stages of Embryogenesis</vt:lpstr>
      <vt:lpstr>Sources of embryonic type stem cells</vt:lpstr>
      <vt:lpstr>Isolation</vt:lpstr>
      <vt:lpstr>Adult stem cells</vt:lpstr>
      <vt:lpstr>Isolation</vt:lpstr>
      <vt:lpstr>Culturing of Stem cells</vt:lpstr>
      <vt:lpstr>Feeder cell layers</vt:lpstr>
      <vt:lpstr>Methodology</vt:lpstr>
      <vt:lpstr>How Does Cell Therapy Work?</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ROBOTS  an Application of AI</dc:title>
  <dc:creator>admin</dc:creator>
  <cp:lastModifiedBy>biotech</cp:lastModifiedBy>
  <cp:revision>65</cp:revision>
  <dcterms:created xsi:type="dcterms:W3CDTF">2018-05-08T15:19:43Z</dcterms:created>
  <dcterms:modified xsi:type="dcterms:W3CDTF">2019-04-02T04:17:55Z</dcterms:modified>
</cp:coreProperties>
</file>