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9" r:id="rId14"/>
    <p:sldId id="267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AFFB49-86EB-4F3E-92AB-E26EAAC13313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6E2E65D8-7CF0-4FB9-AE3E-2A12AA7FC9A5}">
      <dgm:prSet phldrT="[Text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>
              <a:solidFill>
                <a:schemeClr val="bg1"/>
              </a:solidFill>
            </a:rPr>
            <a:t>TYPES OF ACCOUNTS</a:t>
          </a:r>
          <a:endParaRPr lang="en-US" b="1" dirty="0">
            <a:solidFill>
              <a:schemeClr val="bg1"/>
            </a:solidFill>
          </a:endParaRPr>
        </a:p>
      </dgm:t>
    </dgm:pt>
    <dgm:pt modelId="{011B1EA0-AA93-4B93-804F-EA7403BBA585}" type="parTrans" cxnId="{6EB16E9E-39E1-4A8E-A3A6-36C641556932}">
      <dgm:prSet/>
      <dgm:spPr/>
      <dgm:t>
        <a:bodyPr/>
        <a:lstStyle/>
        <a:p>
          <a:endParaRPr lang="en-US"/>
        </a:p>
      </dgm:t>
    </dgm:pt>
    <dgm:pt modelId="{F71DDA66-817E-44E3-9A0D-2DD343B03058}" type="sibTrans" cxnId="{6EB16E9E-39E1-4A8E-A3A6-36C641556932}">
      <dgm:prSet/>
      <dgm:spPr/>
      <dgm:t>
        <a:bodyPr/>
        <a:lstStyle/>
        <a:p>
          <a:endParaRPr lang="en-US"/>
        </a:p>
      </dgm:t>
    </dgm:pt>
    <dgm:pt modelId="{D592E2FC-F2AF-4D45-870C-D29EF8696102}">
      <dgm:prSet phldrT="[Text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PERSONAL ACCOUNTS</a:t>
          </a:r>
          <a:endParaRPr lang="en-US" b="1" dirty="0">
            <a:solidFill>
              <a:schemeClr val="tx1"/>
            </a:solidFill>
          </a:endParaRPr>
        </a:p>
      </dgm:t>
    </dgm:pt>
    <dgm:pt modelId="{2B8412F2-21FD-4AA5-8868-8AF71CD9AA8C}" type="parTrans" cxnId="{433794A0-33E5-499E-9580-E33BE846254E}">
      <dgm:prSet/>
      <dgm:spPr/>
      <dgm:t>
        <a:bodyPr/>
        <a:lstStyle/>
        <a:p>
          <a:endParaRPr lang="en-US"/>
        </a:p>
      </dgm:t>
    </dgm:pt>
    <dgm:pt modelId="{B0CB9916-1454-41C6-B68E-682996017D35}" type="sibTrans" cxnId="{433794A0-33E5-499E-9580-E33BE846254E}">
      <dgm:prSet/>
      <dgm:spPr/>
      <dgm:t>
        <a:bodyPr/>
        <a:lstStyle/>
        <a:p>
          <a:endParaRPr lang="en-US"/>
        </a:p>
      </dgm:t>
    </dgm:pt>
    <dgm:pt modelId="{547DC677-20FD-40C5-B715-98DCA086F60E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dirty="0" smtClean="0"/>
            <a:t>IMPERSONAL ACCOUNTS</a:t>
          </a:r>
          <a:endParaRPr lang="en-US" b="1" dirty="0"/>
        </a:p>
      </dgm:t>
    </dgm:pt>
    <dgm:pt modelId="{9DB37032-602F-45E8-92B9-5F6181F805FA}" type="parTrans" cxnId="{C3138436-D3DF-497F-8D49-1F94807737BF}">
      <dgm:prSet/>
      <dgm:spPr/>
      <dgm:t>
        <a:bodyPr/>
        <a:lstStyle/>
        <a:p>
          <a:endParaRPr lang="en-US"/>
        </a:p>
      </dgm:t>
    </dgm:pt>
    <dgm:pt modelId="{229FA080-7878-4FC5-8531-A18148172CA4}" type="sibTrans" cxnId="{C3138436-D3DF-497F-8D49-1F94807737BF}">
      <dgm:prSet/>
      <dgm:spPr/>
      <dgm:t>
        <a:bodyPr/>
        <a:lstStyle/>
        <a:p>
          <a:endParaRPr lang="en-US"/>
        </a:p>
      </dgm:t>
    </dgm:pt>
    <dgm:pt modelId="{28AE6778-AEAD-4E7A-B7C5-E2B445688676}">
      <dgm:prSet phldrT="[Text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>
              <a:solidFill>
                <a:srgbClr val="FFFF00"/>
              </a:solidFill>
            </a:rPr>
            <a:t>REAL ACCOUNTS</a:t>
          </a:r>
          <a:endParaRPr lang="en-US" b="1" dirty="0">
            <a:solidFill>
              <a:srgbClr val="FFFF00"/>
            </a:solidFill>
          </a:endParaRPr>
        </a:p>
      </dgm:t>
    </dgm:pt>
    <dgm:pt modelId="{6B98BC91-3101-44DB-9F95-705850C99141}" type="parTrans" cxnId="{2D78CDF1-4F3B-4C29-B504-BD577F4A6E5E}">
      <dgm:prSet/>
      <dgm:spPr/>
      <dgm:t>
        <a:bodyPr/>
        <a:lstStyle/>
        <a:p>
          <a:endParaRPr lang="en-US"/>
        </a:p>
      </dgm:t>
    </dgm:pt>
    <dgm:pt modelId="{E599138C-B96F-459A-B283-CD5A1C5A7C52}" type="sibTrans" cxnId="{2D78CDF1-4F3B-4C29-B504-BD577F4A6E5E}">
      <dgm:prSet/>
      <dgm:spPr/>
      <dgm:t>
        <a:bodyPr/>
        <a:lstStyle/>
        <a:p>
          <a:endParaRPr lang="en-US"/>
        </a:p>
      </dgm:t>
    </dgm:pt>
    <dgm:pt modelId="{0877818B-8D91-4EF5-81BD-E9CFC7384012}">
      <dgm:prSet phldrT="[Text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rgbClr val="FFFF00"/>
              </a:solidFill>
            </a:rPr>
            <a:t>NOMINAL ACCOUNTS</a:t>
          </a:r>
          <a:endParaRPr lang="en-US" sz="2400" dirty="0">
            <a:solidFill>
              <a:srgbClr val="FFFF00"/>
            </a:solidFill>
          </a:endParaRPr>
        </a:p>
      </dgm:t>
    </dgm:pt>
    <dgm:pt modelId="{D3D464C0-3BD0-440B-953F-D59DCF7F8935}" type="parTrans" cxnId="{E991218F-D1E2-43CF-AAB4-E1E539A98440}">
      <dgm:prSet/>
      <dgm:spPr/>
      <dgm:t>
        <a:bodyPr/>
        <a:lstStyle/>
        <a:p>
          <a:endParaRPr lang="en-US"/>
        </a:p>
      </dgm:t>
    </dgm:pt>
    <dgm:pt modelId="{04F8E361-DB7C-4F4D-8C71-B69490ABA11E}" type="sibTrans" cxnId="{E991218F-D1E2-43CF-AAB4-E1E539A98440}">
      <dgm:prSet/>
      <dgm:spPr/>
      <dgm:t>
        <a:bodyPr/>
        <a:lstStyle/>
        <a:p>
          <a:endParaRPr lang="en-US"/>
        </a:p>
      </dgm:t>
    </dgm:pt>
    <dgm:pt modelId="{352A5DF8-F80B-4F06-AC3C-0297FA4B4F15}" type="pres">
      <dgm:prSet presAssocID="{18AFFB49-86EB-4F3E-92AB-E26EAAC1331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CFDEB92-E0C7-4255-9966-C1FCBE4C425C}" type="pres">
      <dgm:prSet presAssocID="{6E2E65D8-7CF0-4FB9-AE3E-2A12AA7FC9A5}" presName="hierRoot1" presStyleCnt="0"/>
      <dgm:spPr/>
    </dgm:pt>
    <dgm:pt modelId="{49A85C85-EA5B-4D2A-BD47-760289E089C4}" type="pres">
      <dgm:prSet presAssocID="{6E2E65D8-7CF0-4FB9-AE3E-2A12AA7FC9A5}" presName="composite" presStyleCnt="0"/>
      <dgm:spPr/>
    </dgm:pt>
    <dgm:pt modelId="{242FCDDA-A65C-4EF3-81B2-D9BFC08F13A4}" type="pres">
      <dgm:prSet presAssocID="{6E2E65D8-7CF0-4FB9-AE3E-2A12AA7FC9A5}" presName="background" presStyleLbl="node0" presStyleIdx="0" presStyleCnt="1"/>
      <dgm:spPr/>
    </dgm:pt>
    <dgm:pt modelId="{EDBC0BCC-2D39-4FF7-9205-913062AFAD71}" type="pres">
      <dgm:prSet presAssocID="{6E2E65D8-7CF0-4FB9-AE3E-2A12AA7FC9A5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30AE71D-FA6E-4008-ACFE-053406CC611C}" type="pres">
      <dgm:prSet presAssocID="{6E2E65D8-7CF0-4FB9-AE3E-2A12AA7FC9A5}" presName="hierChild2" presStyleCnt="0"/>
      <dgm:spPr/>
    </dgm:pt>
    <dgm:pt modelId="{C6BCC835-4121-43EC-BB69-3674298781C1}" type="pres">
      <dgm:prSet presAssocID="{2B8412F2-21FD-4AA5-8868-8AF71CD9AA8C}" presName="Name10" presStyleLbl="parChTrans1D2" presStyleIdx="0" presStyleCnt="2"/>
      <dgm:spPr/>
      <dgm:t>
        <a:bodyPr/>
        <a:lstStyle/>
        <a:p>
          <a:endParaRPr lang="en-US"/>
        </a:p>
      </dgm:t>
    </dgm:pt>
    <dgm:pt modelId="{45B8C46D-9E7D-41EF-90FC-D27918078FFA}" type="pres">
      <dgm:prSet presAssocID="{D592E2FC-F2AF-4D45-870C-D29EF8696102}" presName="hierRoot2" presStyleCnt="0"/>
      <dgm:spPr/>
    </dgm:pt>
    <dgm:pt modelId="{CBF10483-6401-431F-99BF-C883A05E8B64}" type="pres">
      <dgm:prSet presAssocID="{D592E2FC-F2AF-4D45-870C-D29EF8696102}" presName="composite2" presStyleCnt="0"/>
      <dgm:spPr/>
    </dgm:pt>
    <dgm:pt modelId="{2693A82B-EA64-4AC1-9B76-0438C2610A19}" type="pres">
      <dgm:prSet presAssocID="{D592E2FC-F2AF-4D45-870C-D29EF8696102}" presName="background2" presStyleLbl="node2" presStyleIdx="0" presStyleCnt="2"/>
      <dgm:spPr/>
    </dgm:pt>
    <dgm:pt modelId="{7E348B91-FA7B-4B3C-941C-39085A980449}" type="pres">
      <dgm:prSet presAssocID="{D592E2FC-F2AF-4D45-870C-D29EF8696102}" presName="text2" presStyleLbl="fgAcc2" presStyleIdx="0" presStyleCnt="2" custScaleX="15643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4B1528-D8A8-466E-9772-D46E317BAA75}" type="pres">
      <dgm:prSet presAssocID="{D592E2FC-F2AF-4D45-870C-D29EF8696102}" presName="hierChild3" presStyleCnt="0"/>
      <dgm:spPr/>
    </dgm:pt>
    <dgm:pt modelId="{DE46ED7A-6ACD-412B-B598-0D87BCEC2620}" type="pres">
      <dgm:prSet presAssocID="{9DB37032-602F-45E8-92B9-5F6181F805FA}" presName="Name10" presStyleLbl="parChTrans1D2" presStyleIdx="1" presStyleCnt="2"/>
      <dgm:spPr/>
      <dgm:t>
        <a:bodyPr/>
        <a:lstStyle/>
        <a:p>
          <a:endParaRPr lang="en-US"/>
        </a:p>
      </dgm:t>
    </dgm:pt>
    <dgm:pt modelId="{97889594-20F4-43A1-A3E9-5115EEEC738C}" type="pres">
      <dgm:prSet presAssocID="{547DC677-20FD-40C5-B715-98DCA086F60E}" presName="hierRoot2" presStyleCnt="0"/>
      <dgm:spPr/>
    </dgm:pt>
    <dgm:pt modelId="{31F370B2-D902-415D-8FB3-56D2C89E5302}" type="pres">
      <dgm:prSet presAssocID="{547DC677-20FD-40C5-B715-98DCA086F60E}" presName="composite2" presStyleCnt="0"/>
      <dgm:spPr/>
    </dgm:pt>
    <dgm:pt modelId="{EFBCA84C-A427-462F-9542-685D5DC88AD8}" type="pres">
      <dgm:prSet presAssocID="{547DC677-20FD-40C5-B715-98DCA086F60E}" presName="background2" presStyleLbl="node2" presStyleIdx="1" presStyleCnt="2"/>
      <dgm:spPr/>
    </dgm:pt>
    <dgm:pt modelId="{2295857F-9F29-4F5F-AE3A-5B8127E64D8D}" type="pres">
      <dgm:prSet presAssocID="{547DC677-20FD-40C5-B715-98DCA086F60E}" presName="text2" presStyleLbl="fgAcc2" presStyleIdx="1" presStyleCnt="2" custScaleX="177677" custLinFactNeighborX="1414" custLinFactNeighborY="-29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969B72-F286-495B-B9DF-77C1FA925247}" type="pres">
      <dgm:prSet presAssocID="{547DC677-20FD-40C5-B715-98DCA086F60E}" presName="hierChild3" presStyleCnt="0"/>
      <dgm:spPr/>
    </dgm:pt>
    <dgm:pt modelId="{815F884C-CA16-42FF-9308-7F625A7DD572}" type="pres">
      <dgm:prSet presAssocID="{6B98BC91-3101-44DB-9F95-705850C99141}" presName="Name17" presStyleLbl="parChTrans1D3" presStyleIdx="0" presStyleCnt="2"/>
      <dgm:spPr/>
      <dgm:t>
        <a:bodyPr/>
        <a:lstStyle/>
        <a:p>
          <a:endParaRPr lang="en-US"/>
        </a:p>
      </dgm:t>
    </dgm:pt>
    <dgm:pt modelId="{44D170B6-83B2-4B5B-B499-5B0DCB098D2F}" type="pres">
      <dgm:prSet presAssocID="{28AE6778-AEAD-4E7A-B7C5-E2B445688676}" presName="hierRoot3" presStyleCnt="0"/>
      <dgm:spPr/>
    </dgm:pt>
    <dgm:pt modelId="{798659FC-017E-4390-9099-1AB6DBECB07B}" type="pres">
      <dgm:prSet presAssocID="{28AE6778-AEAD-4E7A-B7C5-E2B445688676}" presName="composite3" presStyleCnt="0"/>
      <dgm:spPr/>
    </dgm:pt>
    <dgm:pt modelId="{4AA1BEA2-B94A-4B8F-BD13-E182DF24AFA2}" type="pres">
      <dgm:prSet presAssocID="{28AE6778-AEAD-4E7A-B7C5-E2B445688676}" presName="background3" presStyleLbl="node3" presStyleIdx="0" presStyleCnt="2"/>
      <dgm:spPr/>
    </dgm:pt>
    <dgm:pt modelId="{718EB0E7-6FE7-4D4B-8401-A46C5372C193}" type="pres">
      <dgm:prSet presAssocID="{28AE6778-AEAD-4E7A-B7C5-E2B445688676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B280754-9462-4AAF-AE03-4F22C2FFDF8C}" type="pres">
      <dgm:prSet presAssocID="{28AE6778-AEAD-4E7A-B7C5-E2B445688676}" presName="hierChild4" presStyleCnt="0"/>
      <dgm:spPr/>
    </dgm:pt>
    <dgm:pt modelId="{448473B0-49A6-49EC-9B24-957A568B711F}" type="pres">
      <dgm:prSet presAssocID="{D3D464C0-3BD0-440B-953F-D59DCF7F8935}" presName="Name17" presStyleLbl="parChTrans1D3" presStyleIdx="1" presStyleCnt="2"/>
      <dgm:spPr/>
      <dgm:t>
        <a:bodyPr/>
        <a:lstStyle/>
        <a:p>
          <a:endParaRPr lang="en-US"/>
        </a:p>
      </dgm:t>
    </dgm:pt>
    <dgm:pt modelId="{312717FD-5508-4AB3-B7E2-16667563E046}" type="pres">
      <dgm:prSet presAssocID="{0877818B-8D91-4EF5-81BD-E9CFC7384012}" presName="hierRoot3" presStyleCnt="0"/>
      <dgm:spPr/>
    </dgm:pt>
    <dgm:pt modelId="{28A00B47-7BE5-4C2D-AA30-43AB05586635}" type="pres">
      <dgm:prSet presAssocID="{0877818B-8D91-4EF5-81BD-E9CFC7384012}" presName="composite3" presStyleCnt="0"/>
      <dgm:spPr/>
    </dgm:pt>
    <dgm:pt modelId="{09EBC22B-FA3C-4C94-836C-65CD4D41DB38}" type="pres">
      <dgm:prSet presAssocID="{0877818B-8D91-4EF5-81BD-E9CFC7384012}" presName="background3" presStyleLbl="node3" presStyleIdx="1" presStyleCnt="2"/>
      <dgm:spPr/>
    </dgm:pt>
    <dgm:pt modelId="{64A9B799-7288-4B07-87B6-7D7140CCC67E}" type="pres">
      <dgm:prSet presAssocID="{0877818B-8D91-4EF5-81BD-E9CFC7384012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F17A12F-7621-4D10-88B0-38E07520A81A}" type="pres">
      <dgm:prSet presAssocID="{0877818B-8D91-4EF5-81BD-E9CFC7384012}" presName="hierChild4" presStyleCnt="0"/>
      <dgm:spPr/>
    </dgm:pt>
  </dgm:ptLst>
  <dgm:cxnLst>
    <dgm:cxn modelId="{9C6ADAB0-7A17-4A8F-97F4-12F37C97AAE1}" type="presOf" srcId="{2B8412F2-21FD-4AA5-8868-8AF71CD9AA8C}" destId="{C6BCC835-4121-43EC-BB69-3674298781C1}" srcOrd="0" destOrd="0" presId="urn:microsoft.com/office/officeart/2005/8/layout/hierarchy1"/>
    <dgm:cxn modelId="{C3138436-D3DF-497F-8D49-1F94807737BF}" srcId="{6E2E65D8-7CF0-4FB9-AE3E-2A12AA7FC9A5}" destId="{547DC677-20FD-40C5-B715-98DCA086F60E}" srcOrd="1" destOrd="0" parTransId="{9DB37032-602F-45E8-92B9-5F6181F805FA}" sibTransId="{229FA080-7878-4FC5-8531-A18148172CA4}"/>
    <dgm:cxn modelId="{6EB16E9E-39E1-4A8E-A3A6-36C641556932}" srcId="{18AFFB49-86EB-4F3E-92AB-E26EAAC13313}" destId="{6E2E65D8-7CF0-4FB9-AE3E-2A12AA7FC9A5}" srcOrd="0" destOrd="0" parTransId="{011B1EA0-AA93-4B93-804F-EA7403BBA585}" sibTransId="{F71DDA66-817E-44E3-9A0D-2DD343B03058}"/>
    <dgm:cxn modelId="{CBCC2DD5-978B-4D8B-8708-09A64A3538D9}" type="presOf" srcId="{0877818B-8D91-4EF5-81BD-E9CFC7384012}" destId="{64A9B799-7288-4B07-87B6-7D7140CCC67E}" srcOrd="0" destOrd="0" presId="urn:microsoft.com/office/officeart/2005/8/layout/hierarchy1"/>
    <dgm:cxn modelId="{433794A0-33E5-499E-9580-E33BE846254E}" srcId="{6E2E65D8-7CF0-4FB9-AE3E-2A12AA7FC9A5}" destId="{D592E2FC-F2AF-4D45-870C-D29EF8696102}" srcOrd="0" destOrd="0" parTransId="{2B8412F2-21FD-4AA5-8868-8AF71CD9AA8C}" sibTransId="{B0CB9916-1454-41C6-B68E-682996017D35}"/>
    <dgm:cxn modelId="{EB2C903A-0572-4712-9F01-E9B1E9713552}" type="presOf" srcId="{28AE6778-AEAD-4E7A-B7C5-E2B445688676}" destId="{718EB0E7-6FE7-4D4B-8401-A46C5372C193}" srcOrd="0" destOrd="0" presId="urn:microsoft.com/office/officeart/2005/8/layout/hierarchy1"/>
    <dgm:cxn modelId="{90099E5C-45C9-4D45-8E8A-D5DB7BB69424}" type="presOf" srcId="{D592E2FC-F2AF-4D45-870C-D29EF8696102}" destId="{7E348B91-FA7B-4B3C-941C-39085A980449}" srcOrd="0" destOrd="0" presId="urn:microsoft.com/office/officeart/2005/8/layout/hierarchy1"/>
    <dgm:cxn modelId="{80BA936C-723D-4562-807E-6C99BA82B351}" type="presOf" srcId="{6E2E65D8-7CF0-4FB9-AE3E-2A12AA7FC9A5}" destId="{EDBC0BCC-2D39-4FF7-9205-913062AFAD71}" srcOrd="0" destOrd="0" presId="urn:microsoft.com/office/officeart/2005/8/layout/hierarchy1"/>
    <dgm:cxn modelId="{77FA1DC3-434E-428A-B694-1C1F2E5E4831}" type="presOf" srcId="{18AFFB49-86EB-4F3E-92AB-E26EAAC13313}" destId="{352A5DF8-F80B-4F06-AC3C-0297FA4B4F15}" srcOrd="0" destOrd="0" presId="urn:microsoft.com/office/officeart/2005/8/layout/hierarchy1"/>
    <dgm:cxn modelId="{E0007242-A876-4205-A86A-13BDE6D82627}" type="presOf" srcId="{9DB37032-602F-45E8-92B9-5F6181F805FA}" destId="{DE46ED7A-6ACD-412B-B598-0D87BCEC2620}" srcOrd="0" destOrd="0" presId="urn:microsoft.com/office/officeart/2005/8/layout/hierarchy1"/>
    <dgm:cxn modelId="{2D78CDF1-4F3B-4C29-B504-BD577F4A6E5E}" srcId="{547DC677-20FD-40C5-B715-98DCA086F60E}" destId="{28AE6778-AEAD-4E7A-B7C5-E2B445688676}" srcOrd="0" destOrd="0" parTransId="{6B98BC91-3101-44DB-9F95-705850C99141}" sibTransId="{E599138C-B96F-459A-B283-CD5A1C5A7C52}"/>
    <dgm:cxn modelId="{80D05C97-1552-4D43-A369-69FB6C330A8C}" type="presOf" srcId="{D3D464C0-3BD0-440B-953F-D59DCF7F8935}" destId="{448473B0-49A6-49EC-9B24-957A568B711F}" srcOrd="0" destOrd="0" presId="urn:microsoft.com/office/officeart/2005/8/layout/hierarchy1"/>
    <dgm:cxn modelId="{E991218F-D1E2-43CF-AAB4-E1E539A98440}" srcId="{547DC677-20FD-40C5-B715-98DCA086F60E}" destId="{0877818B-8D91-4EF5-81BD-E9CFC7384012}" srcOrd="1" destOrd="0" parTransId="{D3D464C0-3BD0-440B-953F-D59DCF7F8935}" sibTransId="{04F8E361-DB7C-4F4D-8C71-B69490ABA11E}"/>
    <dgm:cxn modelId="{64B78C54-5A72-4028-8CAC-7BF8B3C42C23}" type="presOf" srcId="{6B98BC91-3101-44DB-9F95-705850C99141}" destId="{815F884C-CA16-42FF-9308-7F625A7DD572}" srcOrd="0" destOrd="0" presId="urn:microsoft.com/office/officeart/2005/8/layout/hierarchy1"/>
    <dgm:cxn modelId="{6F9C6420-F8DB-4C8E-B831-CF9C5A1D170C}" type="presOf" srcId="{547DC677-20FD-40C5-B715-98DCA086F60E}" destId="{2295857F-9F29-4F5F-AE3A-5B8127E64D8D}" srcOrd="0" destOrd="0" presId="urn:microsoft.com/office/officeart/2005/8/layout/hierarchy1"/>
    <dgm:cxn modelId="{3D7076EC-839A-41C4-995B-6258921CC405}" type="presParOf" srcId="{352A5DF8-F80B-4F06-AC3C-0297FA4B4F15}" destId="{CCFDEB92-E0C7-4255-9966-C1FCBE4C425C}" srcOrd="0" destOrd="0" presId="urn:microsoft.com/office/officeart/2005/8/layout/hierarchy1"/>
    <dgm:cxn modelId="{5351C45F-A3CE-40A9-A6A4-71FCA6CB74ED}" type="presParOf" srcId="{CCFDEB92-E0C7-4255-9966-C1FCBE4C425C}" destId="{49A85C85-EA5B-4D2A-BD47-760289E089C4}" srcOrd="0" destOrd="0" presId="urn:microsoft.com/office/officeart/2005/8/layout/hierarchy1"/>
    <dgm:cxn modelId="{4F6261E5-E7F6-4339-B9EA-E7064C35602A}" type="presParOf" srcId="{49A85C85-EA5B-4D2A-BD47-760289E089C4}" destId="{242FCDDA-A65C-4EF3-81B2-D9BFC08F13A4}" srcOrd="0" destOrd="0" presId="urn:microsoft.com/office/officeart/2005/8/layout/hierarchy1"/>
    <dgm:cxn modelId="{B91174FA-EB95-4545-92A6-58D698E5CEB1}" type="presParOf" srcId="{49A85C85-EA5B-4D2A-BD47-760289E089C4}" destId="{EDBC0BCC-2D39-4FF7-9205-913062AFAD71}" srcOrd="1" destOrd="0" presId="urn:microsoft.com/office/officeart/2005/8/layout/hierarchy1"/>
    <dgm:cxn modelId="{AAAED586-D0E3-4CAC-9DEA-4DF2E71DD4CB}" type="presParOf" srcId="{CCFDEB92-E0C7-4255-9966-C1FCBE4C425C}" destId="{D30AE71D-FA6E-4008-ACFE-053406CC611C}" srcOrd="1" destOrd="0" presId="urn:microsoft.com/office/officeart/2005/8/layout/hierarchy1"/>
    <dgm:cxn modelId="{07F6BF37-113C-4859-ADA3-D782F9A58749}" type="presParOf" srcId="{D30AE71D-FA6E-4008-ACFE-053406CC611C}" destId="{C6BCC835-4121-43EC-BB69-3674298781C1}" srcOrd="0" destOrd="0" presId="urn:microsoft.com/office/officeart/2005/8/layout/hierarchy1"/>
    <dgm:cxn modelId="{4DADB8B0-1928-4C8F-82C2-65D4BA6EFDA0}" type="presParOf" srcId="{D30AE71D-FA6E-4008-ACFE-053406CC611C}" destId="{45B8C46D-9E7D-41EF-90FC-D27918078FFA}" srcOrd="1" destOrd="0" presId="urn:microsoft.com/office/officeart/2005/8/layout/hierarchy1"/>
    <dgm:cxn modelId="{E15D345F-EADD-43C1-8A83-5D57C71D8464}" type="presParOf" srcId="{45B8C46D-9E7D-41EF-90FC-D27918078FFA}" destId="{CBF10483-6401-431F-99BF-C883A05E8B64}" srcOrd="0" destOrd="0" presId="urn:microsoft.com/office/officeart/2005/8/layout/hierarchy1"/>
    <dgm:cxn modelId="{FAD1E2E6-A00A-4AA6-9B07-61E0E6001A77}" type="presParOf" srcId="{CBF10483-6401-431F-99BF-C883A05E8B64}" destId="{2693A82B-EA64-4AC1-9B76-0438C2610A19}" srcOrd="0" destOrd="0" presId="urn:microsoft.com/office/officeart/2005/8/layout/hierarchy1"/>
    <dgm:cxn modelId="{5E507569-1DFE-447B-964D-FD8EFDFADF6A}" type="presParOf" srcId="{CBF10483-6401-431F-99BF-C883A05E8B64}" destId="{7E348B91-FA7B-4B3C-941C-39085A980449}" srcOrd="1" destOrd="0" presId="urn:microsoft.com/office/officeart/2005/8/layout/hierarchy1"/>
    <dgm:cxn modelId="{D5378D36-AC69-416D-8C8E-EE5B0CA713EA}" type="presParOf" srcId="{45B8C46D-9E7D-41EF-90FC-D27918078FFA}" destId="{264B1528-D8A8-466E-9772-D46E317BAA75}" srcOrd="1" destOrd="0" presId="urn:microsoft.com/office/officeart/2005/8/layout/hierarchy1"/>
    <dgm:cxn modelId="{409317E9-31F9-4586-89CC-EBF70F42898A}" type="presParOf" srcId="{D30AE71D-FA6E-4008-ACFE-053406CC611C}" destId="{DE46ED7A-6ACD-412B-B598-0D87BCEC2620}" srcOrd="2" destOrd="0" presId="urn:microsoft.com/office/officeart/2005/8/layout/hierarchy1"/>
    <dgm:cxn modelId="{C320EB59-BC75-4B43-81C4-BEEE69934398}" type="presParOf" srcId="{D30AE71D-FA6E-4008-ACFE-053406CC611C}" destId="{97889594-20F4-43A1-A3E9-5115EEEC738C}" srcOrd="3" destOrd="0" presId="urn:microsoft.com/office/officeart/2005/8/layout/hierarchy1"/>
    <dgm:cxn modelId="{DB35CCB6-B438-415A-A549-9CB3E8A90D1E}" type="presParOf" srcId="{97889594-20F4-43A1-A3E9-5115EEEC738C}" destId="{31F370B2-D902-415D-8FB3-56D2C89E5302}" srcOrd="0" destOrd="0" presId="urn:microsoft.com/office/officeart/2005/8/layout/hierarchy1"/>
    <dgm:cxn modelId="{B7F4B8A5-899B-4BF5-9236-CBD832524B62}" type="presParOf" srcId="{31F370B2-D902-415D-8FB3-56D2C89E5302}" destId="{EFBCA84C-A427-462F-9542-685D5DC88AD8}" srcOrd="0" destOrd="0" presId="urn:microsoft.com/office/officeart/2005/8/layout/hierarchy1"/>
    <dgm:cxn modelId="{67AB3098-CF48-402E-8F29-9C5DC83B5845}" type="presParOf" srcId="{31F370B2-D902-415D-8FB3-56D2C89E5302}" destId="{2295857F-9F29-4F5F-AE3A-5B8127E64D8D}" srcOrd="1" destOrd="0" presId="urn:microsoft.com/office/officeart/2005/8/layout/hierarchy1"/>
    <dgm:cxn modelId="{F45EDF8D-28B5-4589-8F42-C0A89353AA40}" type="presParOf" srcId="{97889594-20F4-43A1-A3E9-5115EEEC738C}" destId="{FF969B72-F286-495B-B9DF-77C1FA925247}" srcOrd="1" destOrd="0" presId="urn:microsoft.com/office/officeart/2005/8/layout/hierarchy1"/>
    <dgm:cxn modelId="{9D686C73-4449-4558-9AAA-8D013AEE9B19}" type="presParOf" srcId="{FF969B72-F286-495B-B9DF-77C1FA925247}" destId="{815F884C-CA16-42FF-9308-7F625A7DD572}" srcOrd="0" destOrd="0" presId="urn:microsoft.com/office/officeart/2005/8/layout/hierarchy1"/>
    <dgm:cxn modelId="{53EC4D27-115E-42E3-951F-79DECBB9EBE8}" type="presParOf" srcId="{FF969B72-F286-495B-B9DF-77C1FA925247}" destId="{44D170B6-83B2-4B5B-B499-5B0DCB098D2F}" srcOrd="1" destOrd="0" presId="urn:microsoft.com/office/officeart/2005/8/layout/hierarchy1"/>
    <dgm:cxn modelId="{D9F1B3FC-CF3A-4189-BDAD-A7CE8C976FEC}" type="presParOf" srcId="{44D170B6-83B2-4B5B-B499-5B0DCB098D2F}" destId="{798659FC-017E-4390-9099-1AB6DBECB07B}" srcOrd="0" destOrd="0" presId="urn:microsoft.com/office/officeart/2005/8/layout/hierarchy1"/>
    <dgm:cxn modelId="{1E60F649-1A19-4ECE-A713-FBBBA574B080}" type="presParOf" srcId="{798659FC-017E-4390-9099-1AB6DBECB07B}" destId="{4AA1BEA2-B94A-4B8F-BD13-E182DF24AFA2}" srcOrd="0" destOrd="0" presId="urn:microsoft.com/office/officeart/2005/8/layout/hierarchy1"/>
    <dgm:cxn modelId="{34AF20B9-FBEB-4AFB-A747-F7E4AF5F15F4}" type="presParOf" srcId="{798659FC-017E-4390-9099-1AB6DBECB07B}" destId="{718EB0E7-6FE7-4D4B-8401-A46C5372C193}" srcOrd="1" destOrd="0" presId="urn:microsoft.com/office/officeart/2005/8/layout/hierarchy1"/>
    <dgm:cxn modelId="{AABA1A53-A985-411D-89CF-D89D53515626}" type="presParOf" srcId="{44D170B6-83B2-4B5B-B499-5B0DCB098D2F}" destId="{7B280754-9462-4AAF-AE03-4F22C2FFDF8C}" srcOrd="1" destOrd="0" presId="urn:microsoft.com/office/officeart/2005/8/layout/hierarchy1"/>
    <dgm:cxn modelId="{0BFB8C68-F296-4CC6-876B-28C17EF0F7C5}" type="presParOf" srcId="{FF969B72-F286-495B-B9DF-77C1FA925247}" destId="{448473B0-49A6-49EC-9B24-957A568B711F}" srcOrd="2" destOrd="0" presId="urn:microsoft.com/office/officeart/2005/8/layout/hierarchy1"/>
    <dgm:cxn modelId="{5AD48730-6E90-4C98-BD85-3B3876A5FAE1}" type="presParOf" srcId="{FF969B72-F286-495B-B9DF-77C1FA925247}" destId="{312717FD-5508-4AB3-B7E2-16667563E046}" srcOrd="3" destOrd="0" presId="urn:microsoft.com/office/officeart/2005/8/layout/hierarchy1"/>
    <dgm:cxn modelId="{2EAF69A1-5B00-4813-BB94-3740A8ED75FD}" type="presParOf" srcId="{312717FD-5508-4AB3-B7E2-16667563E046}" destId="{28A00B47-7BE5-4C2D-AA30-43AB05586635}" srcOrd="0" destOrd="0" presId="urn:microsoft.com/office/officeart/2005/8/layout/hierarchy1"/>
    <dgm:cxn modelId="{01E6F231-9EF2-455D-961E-3C505694C3AE}" type="presParOf" srcId="{28A00B47-7BE5-4C2D-AA30-43AB05586635}" destId="{09EBC22B-FA3C-4C94-836C-65CD4D41DB38}" srcOrd="0" destOrd="0" presId="urn:microsoft.com/office/officeart/2005/8/layout/hierarchy1"/>
    <dgm:cxn modelId="{15DCA6B4-5B5C-4B8C-BA8F-2EF69F1F6307}" type="presParOf" srcId="{28A00B47-7BE5-4C2D-AA30-43AB05586635}" destId="{64A9B799-7288-4B07-87B6-7D7140CCC67E}" srcOrd="1" destOrd="0" presId="urn:microsoft.com/office/officeart/2005/8/layout/hierarchy1"/>
    <dgm:cxn modelId="{C7455B43-06F7-4A78-A798-B46C6B494166}" type="presParOf" srcId="{312717FD-5508-4AB3-B7E2-16667563E046}" destId="{DF17A12F-7621-4D10-88B0-38E07520A81A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8F613A7-93B3-4D45-929B-3C41EA014770}" type="datetimeFigureOut">
              <a:rPr lang="en-US" smtClean="0"/>
              <a:pPr/>
              <a:t>2/7/2019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36E56D9-D4C7-40A5-AB7D-382007F9F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F613A7-93B3-4D45-929B-3C41EA014770}" type="datetimeFigureOut">
              <a:rPr lang="en-US" smtClean="0"/>
              <a:pPr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6E56D9-D4C7-40A5-AB7D-382007F9F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F613A7-93B3-4D45-929B-3C41EA014770}" type="datetimeFigureOut">
              <a:rPr lang="en-US" smtClean="0"/>
              <a:pPr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6E56D9-D4C7-40A5-AB7D-382007F9F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F613A7-93B3-4D45-929B-3C41EA014770}" type="datetimeFigureOut">
              <a:rPr lang="en-US" smtClean="0"/>
              <a:pPr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6E56D9-D4C7-40A5-AB7D-382007F9FA8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F613A7-93B3-4D45-929B-3C41EA014770}" type="datetimeFigureOut">
              <a:rPr lang="en-US" smtClean="0"/>
              <a:pPr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6E56D9-D4C7-40A5-AB7D-382007F9FA8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F613A7-93B3-4D45-929B-3C41EA014770}" type="datetimeFigureOut">
              <a:rPr lang="en-US" smtClean="0"/>
              <a:pPr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6E56D9-D4C7-40A5-AB7D-382007F9FA8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F613A7-93B3-4D45-929B-3C41EA014770}" type="datetimeFigureOut">
              <a:rPr lang="en-US" smtClean="0"/>
              <a:pPr/>
              <a:t>2/7/2019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6E56D9-D4C7-40A5-AB7D-382007F9F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F613A7-93B3-4D45-929B-3C41EA014770}" type="datetimeFigureOut">
              <a:rPr lang="en-US" smtClean="0"/>
              <a:pPr/>
              <a:t>2/7/2019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6E56D9-D4C7-40A5-AB7D-382007F9FA8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F613A7-93B3-4D45-929B-3C41EA014770}" type="datetimeFigureOut">
              <a:rPr lang="en-US" smtClean="0"/>
              <a:pPr/>
              <a:t>2/7/2019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6E56D9-D4C7-40A5-AB7D-382007F9F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8F613A7-93B3-4D45-929B-3C41EA014770}" type="datetimeFigureOut">
              <a:rPr lang="en-US" smtClean="0"/>
              <a:pPr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6E56D9-D4C7-40A5-AB7D-382007F9F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8F613A7-93B3-4D45-929B-3C41EA014770}" type="datetimeFigureOut">
              <a:rPr lang="en-US" smtClean="0"/>
              <a:pPr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36E56D9-D4C7-40A5-AB7D-382007F9FA8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8F613A7-93B3-4D45-929B-3C41EA014770}" type="datetimeFigureOut">
              <a:rPr lang="en-US" smtClean="0"/>
              <a:pPr/>
              <a:t>2/7/2019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36E56D9-D4C7-40A5-AB7D-382007F9F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62200"/>
            <a:ext cx="9144000" cy="4495800"/>
          </a:xfrm>
        </p:spPr>
        <p:txBody>
          <a:bodyPr>
            <a:normAutofit/>
          </a:bodyPr>
          <a:lstStyle/>
          <a:p>
            <a:pPr algn="ctr"/>
            <a:endParaRPr lang="en-US" sz="4400" dirty="0" smtClean="0">
              <a:solidFill>
                <a:schemeClr val="tx1"/>
              </a:solidFill>
            </a:endParaRPr>
          </a:p>
          <a:p>
            <a:pPr algn="ctr"/>
            <a:endParaRPr lang="en-US" sz="44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4400" b="1" dirty="0" smtClean="0">
                <a:solidFill>
                  <a:srgbClr val="7030A0"/>
                </a:solidFill>
              </a:rPr>
              <a:t>Department of Business Administration</a:t>
            </a:r>
            <a:endParaRPr lang="en-US" sz="4400" b="1" dirty="0">
              <a:solidFill>
                <a:srgbClr val="7030A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91625" cy="2362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ounded Rectangle 4"/>
          <p:cNvSpPr/>
          <p:nvPr/>
        </p:nvSpPr>
        <p:spPr>
          <a:xfrm>
            <a:off x="2209800" y="2514600"/>
            <a:ext cx="4191000" cy="685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21299999" rev="0"/>
              </a:camera>
              <a:lightRig rig="threePt" dir="t"/>
            </a:scene3d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“My SRC, My Pride”</a:t>
            </a:r>
            <a:endParaRPr lang="en-US" sz="3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3600" b="1" dirty="0" smtClean="0"/>
              <a:t>Financial Accounting</a:t>
            </a:r>
          </a:p>
          <a:p>
            <a:pPr>
              <a:lnSpc>
                <a:spcPct val="150000"/>
              </a:lnSpc>
            </a:pPr>
            <a:r>
              <a:rPr lang="en-US" sz="3600" b="1" dirty="0" smtClean="0"/>
              <a:t>Cost Accounting</a:t>
            </a:r>
          </a:p>
          <a:p>
            <a:pPr>
              <a:lnSpc>
                <a:spcPct val="150000"/>
              </a:lnSpc>
            </a:pPr>
            <a:r>
              <a:rPr lang="en-US" sz="3600" b="1" dirty="0" smtClean="0"/>
              <a:t>Management Accounting</a:t>
            </a:r>
            <a:endParaRPr lang="en-US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BRANCHES OF ACCOUNTING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481138"/>
          <a:ext cx="9144000" cy="53768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1"/>
          </a:solidFill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>TYPES OF ACCOUNTS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sz="2800" b="1" dirty="0" smtClean="0">
              <a:solidFill>
                <a:srgbClr val="002060"/>
              </a:solidFill>
            </a:endParaRPr>
          </a:p>
          <a:p>
            <a:r>
              <a:rPr lang="en-US" sz="2800" b="1" dirty="0" smtClean="0">
                <a:solidFill>
                  <a:srgbClr val="002060"/>
                </a:solidFill>
              </a:rPr>
              <a:t>PERSONAL ACCOUNTS</a:t>
            </a:r>
          </a:p>
          <a:p>
            <a:pPr lvl="1">
              <a:buNone/>
            </a:pPr>
            <a:r>
              <a:rPr lang="en-US" dirty="0" smtClean="0"/>
              <a:t>Accounts of persons with whom the business has dealings are known as Personal accounts.</a:t>
            </a:r>
          </a:p>
          <a:p>
            <a:pPr marL="850392" lvl="1" indent="-457200">
              <a:lnSpc>
                <a:spcPct val="150000"/>
              </a:lnSpc>
              <a:buAutoNum type="alphaLcParenR"/>
            </a:pPr>
            <a:r>
              <a:rPr lang="en-US" b="1" dirty="0" smtClean="0">
                <a:solidFill>
                  <a:srgbClr val="C00000"/>
                </a:solidFill>
              </a:rPr>
              <a:t>Natural persons</a:t>
            </a:r>
            <a:r>
              <a:rPr lang="en-US" dirty="0" smtClean="0"/>
              <a:t>	: The name of an Individual</a:t>
            </a:r>
          </a:p>
          <a:p>
            <a:pPr marL="850392" lvl="1" indent="-457200">
              <a:lnSpc>
                <a:spcPct val="150000"/>
              </a:lnSpc>
              <a:buAutoNum type="alphaLcParenR"/>
            </a:pPr>
            <a:r>
              <a:rPr lang="en-US" b="1" dirty="0" smtClean="0">
                <a:solidFill>
                  <a:srgbClr val="7030A0"/>
                </a:solidFill>
              </a:rPr>
              <a:t>Artificial persons</a:t>
            </a:r>
            <a:r>
              <a:rPr lang="en-US" dirty="0" smtClean="0"/>
              <a:t>	:  Firms’ accounts. Ltd co’s, 				   Bank etc.,</a:t>
            </a:r>
          </a:p>
          <a:p>
            <a:pPr marL="850392" lvl="1" indent="-457200">
              <a:lnSpc>
                <a:spcPct val="150000"/>
              </a:lnSpc>
              <a:buAutoNum type="alphaLcParenR"/>
            </a:pPr>
            <a:r>
              <a:rPr lang="en-US" b="1" dirty="0" smtClean="0">
                <a:solidFill>
                  <a:srgbClr val="002060"/>
                </a:solidFill>
              </a:rPr>
              <a:t>Representative personal accounts</a:t>
            </a:r>
          </a:p>
          <a:p>
            <a:pPr lvl="1">
              <a:buNone/>
            </a:pPr>
            <a:r>
              <a:rPr lang="en-US" sz="2300" dirty="0" smtClean="0"/>
              <a:t>					: All accounts representing outstanding expenses and 	accrued or prepaid incomes are personal accounts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400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rgbClr val="7030A0"/>
                </a:solidFill>
              </a:rPr>
              <a:t>REAL ACCOUNTS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 	Accounts in which the business records the real things owned by it. </a:t>
            </a:r>
            <a:r>
              <a:rPr lang="en-US" dirty="0" err="1" smtClean="0"/>
              <a:t>i.e</a:t>
            </a:r>
            <a:r>
              <a:rPr lang="en-US" dirty="0" smtClean="0"/>
              <a:t>, assets of the business are known as real accounts.</a:t>
            </a:r>
          </a:p>
          <a:p>
            <a:pPr>
              <a:lnSpc>
                <a:spcPct val="150000"/>
              </a:lnSpc>
              <a:buNone/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sz="2800" b="1" dirty="0" smtClean="0">
                <a:solidFill>
                  <a:srgbClr val="7030A0"/>
                </a:solidFill>
              </a:rPr>
              <a:t>NOMINAL ACCOUNTS</a:t>
            </a:r>
            <a:endParaRPr lang="en-US" b="1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	 It relates to the items which exist in name only. Expenses, incomes etc.,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481138"/>
          <a:ext cx="9144000" cy="537686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048000"/>
                <a:gridCol w="3048000"/>
                <a:gridCol w="3048000"/>
              </a:tblGrid>
              <a:tr h="113771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Accounts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Debit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credit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13771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Personal</a:t>
                      </a:r>
                      <a:r>
                        <a:rPr lang="en-US" sz="2400" b="1" baseline="0" dirty="0" smtClean="0"/>
                        <a:t> Accounts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The Receiver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The Giver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113771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Real Accounts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What comes in 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What goes</a:t>
                      </a:r>
                      <a:r>
                        <a:rPr lang="en-US" sz="2400" b="1" baseline="0" dirty="0" smtClean="0"/>
                        <a:t> out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196372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Nominal</a:t>
                      </a:r>
                      <a:r>
                        <a:rPr lang="en-US" sz="2400" b="1" baseline="0" dirty="0" smtClean="0"/>
                        <a:t> Accounts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All Expenses and Losses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All Income</a:t>
                      </a:r>
                      <a:r>
                        <a:rPr lang="en-US" sz="2400" b="1" baseline="0" dirty="0" smtClean="0"/>
                        <a:t> and Gains</a:t>
                      </a:r>
                      <a:endParaRPr lang="en-US" sz="24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  <a:solidFill>
            <a:schemeClr val="accent1"/>
          </a:solidFill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GOLDEN RULES OF ACCOUNTANCY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6000" i="1" dirty="0" smtClean="0">
                <a:solidFill>
                  <a:schemeClr val="tx1"/>
                </a:solidFill>
              </a:rPr>
              <a:t>INTRODUCTION TO ACCOUNTING</a:t>
            </a:r>
            <a:endParaRPr lang="en-US" sz="60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520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  <a:custGeom>
            <a:avLst/>
            <a:gdLst/>
            <a:ahLst/>
            <a:cxnLst/>
            <a:rect l="l" t="t" r="r" b="b"/>
            <a:pathLst>
              <a:path w="7773987" h="3944937">
                <a:moveTo>
                  <a:pt x="0" y="1397"/>
                </a:moveTo>
                <a:lnTo>
                  <a:pt x="0" y="3943477"/>
                </a:lnTo>
                <a:lnTo>
                  <a:pt x="1460" y="3944937"/>
                </a:lnTo>
                <a:lnTo>
                  <a:pt x="7772590" y="3944937"/>
                </a:lnTo>
                <a:lnTo>
                  <a:pt x="7773987" y="3943477"/>
                </a:lnTo>
                <a:lnTo>
                  <a:pt x="7773987" y="1397"/>
                </a:lnTo>
                <a:lnTo>
                  <a:pt x="7772590" y="0"/>
                </a:lnTo>
                <a:lnTo>
                  <a:pt x="1460" y="0"/>
                </a:lnTo>
                <a:lnTo>
                  <a:pt x="0" y="1397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pPr>
              <a:lnSpc>
                <a:spcPct val="200000"/>
              </a:lnSpc>
              <a:spcBef>
                <a:spcPts val="188"/>
              </a:spcBef>
              <a:buNone/>
            </a:pPr>
            <a:r>
              <a:rPr lang="en-US" b="1" i="1" spc="0" dirty="0" smtClean="0">
                <a:solidFill>
                  <a:srgbClr val="515B0A"/>
                </a:solidFill>
                <a:latin typeface="Times New Roman"/>
                <a:cs typeface="Times New Roman"/>
              </a:rPr>
              <a:t>   Account</a:t>
            </a:r>
            <a:r>
              <a:rPr lang="en-US" b="1" i="1" spc="-9" dirty="0" smtClean="0">
                <a:solidFill>
                  <a:srgbClr val="515B0A"/>
                </a:solidFill>
                <a:latin typeface="Times New Roman"/>
                <a:cs typeface="Times New Roman"/>
              </a:rPr>
              <a:t>i</a:t>
            </a:r>
            <a:r>
              <a:rPr lang="en-US" b="1" i="1" spc="0" dirty="0" smtClean="0">
                <a:solidFill>
                  <a:srgbClr val="515B0A"/>
                </a:solidFill>
                <a:latin typeface="Times New Roman"/>
                <a:cs typeface="Times New Roman"/>
              </a:rPr>
              <a:t>ng </a:t>
            </a:r>
            <a:r>
              <a:rPr lang="en-US" spc="0" dirty="0" smtClean="0">
                <a:solidFill>
                  <a:srgbClr val="2E1211"/>
                </a:solidFill>
                <a:latin typeface="Times New Roman"/>
                <a:cs typeface="Times New Roman"/>
              </a:rPr>
              <a:t>is an information system that</a:t>
            </a:r>
            <a:r>
              <a:rPr lang="en-US" spc="-9" dirty="0" smtClean="0">
                <a:solidFill>
                  <a:srgbClr val="2E1211"/>
                </a:solidFill>
                <a:latin typeface="Times New Roman"/>
                <a:cs typeface="Times New Roman"/>
              </a:rPr>
              <a:t> </a:t>
            </a:r>
            <a:r>
              <a:rPr lang="en-US" spc="0" dirty="0" smtClean="0">
                <a:solidFill>
                  <a:srgbClr val="2E1211"/>
                </a:solidFill>
                <a:latin typeface="Times New Roman"/>
                <a:cs typeface="Times New Roman"/>
              </a:rPr>
              <a:t>provides quant</a:t>
            </a:r>
            <a:r>
              <a:rPr lang="en-US" spc="-14" dirty="0" smtClean="0">
                <a:solidFill>
                  <a:srgbClr val="2E1211"/>
                </a:solidFill>
                <a:latin typeface="Times New Roman"/>
                <a:cs typeface="Times New Roman"/>
              </a:rPr>
              <a:t>i</a:t>
            </a:r>
            <a:r>
              <a:rPr lang="en-US" spc="0" dirty="0" smtClean="0">
                <a:solidFill>
                  <a:srgbClr val="2E1211"/>
                </a:solidFill>
                <a:latin typeface="Times New Roman"/>
                <a:cs typeface="Times New Roman"/>
              </a:rPr>
              <a:t>ta</a:t>
            </a:r>
            <a:r>
              <a:rPr lang="en-US" spc="-9" dirty="0" smtClean="0">
                <a:solidFill>
                  <a:srgbClr val="2E1211"/>
                </a:solidFill>
                <a:latin typeface="Times New Roman"/>
                <a:cs typeface="Times New Roman"/>
              </a:rPr>
              <a:t>t</a:t>
            </a:r>
            <a:r>
              <a:rPr lang="en-US" spc="0" dirty="0" smtClean="0">
                <a:solidFill>
                  <a:srgbClr val="2E1211"/>
                </a:solidFill>
                <a:latin typeface="Times New Roman"/>
                <a:cs typeface="Times New Roman"/>
              </a:rPr>
              <a:t>ive,</a:t>
            </a:r>
            <a:r>
              <a:rPr lang="en-US" spc="25" dirty="0" smtClean="0">
                <a:solidFill>
                  <a:srgbClr val="2E1211"/>
                </a:solidFill>
                <a:latin typeface="Times New Roman"/>
                <a:cs typeface="Times New Roman"/>
              </a:rPr>
              <a:t> </a:t>
            </a:r>
            <a:r>
              <a:rPr lang="en-US" spc="0" dirty="0" smtClean="0">
                <a:solidFill>
                  <a:srgbClr val="2E1211"/>
                </a:solidFill>
                <a:latin typeface="Times New Roman"/>
                <a:cs typeface="Times New Roman"/>
              </a:rPr>
              <a:t>financ</a:t>
            </a:r>
            <a:r>
              <a:rPr lang="en-US" spc="-14" dirty="0" smtClean="0">
                <a:solidFill>
                  <a:srgbClr val="2E1211"/>
                </a:solidFill>
                <a:latin typeface="Times New Roman"/>
                <a:cs typeface="Times New Roman"/>
              </a:rPr>
              <a:t>i</a:t>
            </a:r>
            <a:r>
              <a:rPr lang="en-US" spc="0" dirty="0" smtClean="0">
                <a:solidFill>
                  <a:srgbClr val="2E1211"/>
                </a:solidFill>
                <a:latin typeface="Times New Roman"/>
                <a:cs typeface="Times New Roman"/>
              </a:rPr>
              <a:t>al informa</a:t>
            </a:r>
            <a:r>
              <a:rPr lang="en-US" spc="-14" dirty="0" smtClean="0">
                <a:solidFill>
                  <a:srgbClr val="2E1211"/>
                </a:solidFill>
                <a:latin typeface="Times New Roman"/>
                <a:cs typeface="Times New Roman"/>
              </a:rPr>
              <a:t>t</a:t>
            </a:r>
            <a:r>
              <a:rPr lang="en-US" spc="0" dirty="0" smtClean="0">
                <a:solidFill>
                  <a:srgbClr val="2E1211"/>
                </a:solidFill>
                <a:latin typeface="Times New Roman"/>
                <a:cs typeface="Times New Roman"/>
              </a:rPr>
              <a:t>ion to stakehold</a:t>
            </a:r>
            <a:r>
              <a:rPr lang="en-US" spc="-9" dirty="0" smtClean="0">
                <a:solidFill>
                  <a:srgbClr val="2E1211"/>
                </a:solidFill>
                <a:latin typeface="Times New Roman"/>
                <a:cs typeface="Times New Roman"/>
              </a:rPr>
              <a:t>e</a:t>
            </a:r>
            <a:r>
              <a:rPr lang="en-US" spc="0" dirty="0" smtClean="0">
                <a:solidFill>
                  <a:srgbClr val="2E1211"/>
                </a:solidFill>
                <a:latin typeface="Times New Roman"/>
                <a:cs typeface="Times New Roman"/>
              </a:rPr>
              <a:t>rs</a:t>
            </a:r>
            <a:r>
              <a:rPr lang="en-US" spc="14" dirty="0" smtClean="0">
                <a:solidFill>
                  <a:srgbClr val="2E1211"/>
                </a:solidFill>
                <a:latin typeface="Times New Roman"/>
                <a:cs typeface="Times New Roman"/>
              </a:rPr>
              <a:t> </a:t>
            </a:r>
            <a:r>
              <a:rPr lang="en-US" spc="0" dirty="0" smtClean="0">
                <a:solidFill>
                  <a:srgbClr val="2E1211"/>
                </a:solidFill>
                <a:latin typeface="Times New Roman"/>
                <a:cs typeface="Times New Roman"/>
              </a:rPr>
              <a:t>about the econom</a:t>
            </a:r>
            <a:r>
              <a:rPr lang="en-US" spc="-14" dirty="0" smtClean="0">
                <a:solidFill>
                  <a:srgbClr val="2E1211"/>
                </a:solidFill>
                <a:latin typeface="Times New Roman"/>
                <a:cs typeface="Times New Roman"/>
              </a:rPr>
              <a:t>i</a:t>
            </a:r>
            <a:r>
              <a:rPr lang="en-US" spc="0" dirty="0" smtClean="0">
                <a:solidFill>
                  <a:srgbClr val="2E1211"/>
                </a:solidFill>
                <a:latin typeface="Times New Roman"/>
                <a:cs typeface="Times New Roman"/>
              </a:rPr>
              <a:t>c activi</a:t>
            </a:r>
            <a:r>
              <a:rPr lang="en-US" spc="-14" dirty="0" smtClean="0">
                <a:solidFill>
                  <a:srgbClr val="2E1211"/>
                </a:solidFill>
                <a:latin typeface="Times New Roman"/>
                <a:cs typeface="Times New Roman"/>
              </a:rPr>
              <a:t>t</a:t>
            </a:r>
            <a:r>
              <a:rPr lang="en-US" spc="0" dirty="0" smtClean="0">
                <a:solidFill>
                  <a:srgbClr val="2E1211"/>
                </a:solidFill>
                <a:latin typeface="Times New Roman"/>
                <a:cs typeface="Times New Roman"/>
              </a:rPr>
              <a:t>ies</a:t>
            </a:r>
            <a:r>
              <a:rPr lang="en-US" spc="19" dirty="0" smtClean="0">
                <a:solidFill>
                  <a:srgbClr val="2E1211"/>
                </a:solidFill>
                <a:latin typeface="Times New Roman"/>
                <a:cs typeface="Times New Roman"/>
              </a:rPr>
              <a:t> </a:t>
            </a:r>
            <a:r>
              <a:rPr lang="en-US" spc="0" dirty="0" smtClean="0">
                <a:solidFill>
                  <a:srgbClr val="2E1211"/>
                </a:solidFill>
                <a:latin typeface="Times New Roman"/>
                <a:cs typeface="Times New Roman"/>
              </a:rPr>
              <a:t>and condi</a:t>
            </a:r>
            <a:r>
              <a:rPr lang="en-US" spc="-14" dirty="0" smtClean="0">
                <a:solidFill>
                  <a:srgbClr val="2E1211"/>
                </a:solidFill>
                <a:latin typeface="Times New Roman"/>
                <a:cs typeface="Times New Roman"/>
              </a:rPr>
              <a:t>t</a:t>
            </a:r>
            <a:r>
              <a:rPr lang="en-US" spc="0" dirty="0" smtClean="0">
                <a:solidFill>
                  <a:srgbClr val="2E1211"/>
                </a:solidFill>
                <a:latin typeface="Times New Roman"/>
                <a:cs typeface="Times New Roman"/>
              </a:rPr>
              <a:t>ion</a:t>
            </a:r>
            <a:r>
              <a:rPr lang="en-US" spc="14" dirty="0" smtClean="0">
                <a:solidFill>
                  <a:srgbClr val="2E1211"/>
                </a:solidFill>
                <a:latin typeface="Times New Roman"/>
                <a:cs typeface="Times New Roman"/>
              </a:rPr>
              <a:t> </a:t>
            </a:r>
            <a:r>
              <a:rPr lang="en-US" spc="0" dirty="0" smtClean="0">
                <a:solidFill>
                  <a:srgbClr val="2E1211"/>
                </a:solidFill>
                <a:latin typeface="Times New Roman"/>
                <a:cs typeface="Times New Roman"/>
              </a:rPr>
              <a:t>of a </a:t>
            </a:r>
            <a:r>
              <a:rPr lang="en-US" dirty="0" smtClean="0">
                <a:solidFill>
                  <a:srgbClr val="2E1211"/>
                </a:solidFill>
                <a:latin typeface="Times New Roman"/>
                <a:cs typeface="Times New Roman"/>
              </a:rPr>
              <a:t>business</a:t>
            </a:r>
            <a:r>
              <a:rPr lang="en-US" spc="-414" dirty="0" smtClean="0">
                <a:solidFill>
                  <a:srgbClr val="2E1211"/>
                </a:solidFill>
                <a:latin typeface="Times New Roman"/>
                <a:cs typeface="Times New Roman"/>
              </a:rPr>
              <a:t> </a:t>
            </a:r>
            <a:r>
              <a:rPr lang="en-US" spc="0" dirty="0" smtClean="0">
                <a:solidFill>
                  <a:srgbClr val="2E1211"/>
                </a:solidFill>
                <a:latin typeface="Times New Roman"/>
                <a:cs typeface="Times New Roman"/>
              </a:rPr>
              <a:t>so that they can make business/econo</a:t>
            </a:r>
            <a:r>
              <a:rPr lang="en-US" spc="-9" dirty="0" smtClean="0">
                <a:solidFill>
                  <a:srgbClr val="2E1211"/>
                </a:solidFill>
                <a:latin typeface="Times New Roman"/>
                <a:cs typeface="Times New Roman"/>
              </a:rPr>
              <a:t>m</a:t>
            </a:r>
            <a:r>
              <a:rPr lang="en-US" spc="0" dirty="0" smtClean="0">
                <a:solidFill>
                  <a:srgbClr val="2E1211"/>
                </a:solidFill>
                <a:latin typeface="Times New Roman"/>
                <a:cs typeface="Times New Roman"/>
              </a:rPr>
              <a:t>ic decis</a:t>
            </a:r>
            <a:r>
              <a:rPr lang="en-US" spc="-9" dirty="0" smtClean="0">
                <a:solidFill>
                  <a:srgbClr val="2E1211"/>
                </a:solidFill>
                <a:latin typeface="Times New Roman"/>
                <a:cs typeface="Times New Roman"/>
              </a:rPr>
              <a:t>i</a:t>
            </a:r>
            <a:r>
              <a:rPr lang="en-US" spc="0" dirty="0" smtClean="0">
                <a:solidFill>
                  <a:srgbClr val="2E1211"/>
                </a:solidFill>
                <a:latin typeface="Times New Roman"/>
                <a:cs typeface="Times New Roman"/>
              </a:rPr>
              <a:t>ons</a:t>
            </a:r>
            <a:endParaRPr lang="en-US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en-US" dirty="0" smtClean="0">
                <a:latin typeface="Times New Roman"/>
                <a:cs typeface="Times New Roman"/>
              </a:rPr>
              <a:t/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sz="4400" dirty="0" smtClean="0">
                <a:latin typeface="Times New Roman"/>
                <a:cs typeface="Times New Roman"/>
              </a:rPr>
              <a:t>WHAT</a:t>
            </a:r>
            <a:r>
              <a:rPr lang="en-US" sz="4400" spc="-25" dirty="0" smtClean="0">
                <a:latin typeface="Times New Roman"/>
                <a:cs typeface="Times New Roman"/>
              </a:rPr>
              <a:t> </a:t>
            </a:r>
            <a:r>
              <a:rPr lang="en-US" sz="4400" dirty="0" smtClean="0">
                <a:latin typeface="Times New Roman"/>
                <a:cs typeface="Times New Roman"/>
              </a:rPr>
              <a:t>IS ACC</a:t>
            </a:r>
            <a:r>
              <a:rPr lang="en-US" sz="4400" spc="14" dirty="0" smtClean="0">
                <a:latin typeface="Times New Roman"/>
                <a:cs typeface="Times New Roman"/>
              </a:rPr>
              <a:t>O</a:t>
            </a:r>
            <a:r>
              <a:rPr lang="en-US" sz="4400" dirty="0" smtClean="0">
                <a:latin typeface="Times New Roman"/>
                <a:cs typeface="Times New Roman"/>
              </a:rPr>
              <a:t>U</a:t>
            </a:r>
            <a:r>
              <a:rPr lang="en-US" sz="4400" spc="14" dirty="0" smtClean="0">
                <a:latin typeface="Times New Roman"/>
                <a:cs typeface="Times New Roman"/>
              </a:rPr>
              <a:t>N</a:t>
            </a:r>
            <a:r>
              <a:rPr lang="en-US" sz="4400" dirty="0" smtClean="0">
                <a:latin typeface="Times New Roman"/>
                <a:cs typeface="Times New Roman"/>
              </a:rPr>
              <a:t>TING?</a:t>
            </a:r>
            <a:br>
              <a:rPr lang="en-US" sz="4400" dirty="0" smtClean="0">
                <a:latin typeface="Times New Roman"/>
                <a:cs typeface="Times New Roman"/>
              </a:rPr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 marR="17967">
              <a:lnSpc>
                <a:spcPts val="2955"/>
              </a:lnSpc>
              <a:spcBef>
                <a:spcPts val="147"/>
              </a:spcBef>
            </a:pPr>
            <a:r>
              <a:rPr lang="en-US" sz="2400" u="heavy" dirty="0" smtClean="0">
                <a:solidFill>
                  <a:srgbClr val="515B0A"/>
                </a:solidFill>
                <a:latin typeface="Times New Roman"/>
                <a:cs typeface="Times New Roman"/>
              </a:rPr>
              <a:t>Ac</a:t>
            </a:r>
            <a:r>
              <a:rPr lang="en-US" sz="2400" u="heavy" spc="-14" dirty="0" smtClean="0">
                <a:solidFill>
                  <a:srgbClr val="515B0A"/>
                </a:solidFill>
                <a:latin typeface="Times New Roman"/>
                <a:cs typeface="Times New Roman"/>
              </a:rPr>
              <a:t>c</a:t>
            </a:r>
            <a:r>
              <a:rPr lang="en-US" sz="2400" u="heavy" dirty="0" smtClean="0">
                <a:solidFill>
                  <a:srgbClr val="515B0A"/>
                </a:solidFill>
                <a:latin typeface="Times New Roman"/>
                <a:cs typeface="Times New Roman"/>
              </a:rPr>
              <a:t>o</a:t>
            </a:r>
            <a:r>
              <a:rPr lang="en-US" sz="2400" u="heavy" spc="9" dirty="0" smtClean="0">
                <a:solidFill>
                  <a:srgbClr val="515B0A"/>
                </a:solidFill>
                <a:latin typeface="Times New Roman"/>
                <a:cs typeface="Times New Roman"/>
              </a:rPr>
              <a:t>u</a:t>
            </a:r>
            <a:r>
              <a:rPr lang="en-US" sz="2400" u="heavy" dirty="0" smtClean="0">
                <a:solidFill>
                  <a:srgbClr val="515B0A"/>
                </a:solidFill>
                <a:latin typeface="Times New Roman"/>
                <a:cs typeface="Times New Roman"/>
              </a:rPr>
              <a:t>n</a:t>
            </a:r>
            <a:r>
              <a:rPr lang="en-US" sz="2400" u="heavy" spc="4" dirty="0" smtClean="0">
                <a:solidFill>
                  <a:srgbClr val="515B0A"/>
                </a:solidFill>
                <a:latin typeface="Times New Roman"/>
                <a:cs typeface="Times New Roman"/>
              </a:rPr>
              <a:t>t</a:t>
            </a:r>
            <a:r>
              <a:rPr lang="en-US" sz="2400" u="heavy" dirty="0" smtClean="0">
                <a:solidFill>
                  <a:srgbClr val="515B0A"/>
                </a:solidFill>
                <a:latin typeface="Times New Roman"/>
                <a:cs typeface="Times New Roman"/>
              </a:rPr>
              <a:t>i</a:t>
            </a:r>
            <a:r>
              <a:rPr lang="en-US" sz="2400" u="heavy" spc="4" dirty="0" smtClean="0">
                <a:solidFill>
                  <a:srgbClr val="515B0A"/>
                </a:solidFill>
                <a:latin typeface="Times New Roman"/>
                <a:cs typeface="Times New Roman"/>
              </a:rPr>
              <a:t>n</a:t>
            </a:r>
            <a:r>
              <a:rPr lang="en-US" sz="2400" u="heavy" spc="14" dirty="0" smtClean="0">
                <a:solidFill>
                  <a:srgbClr val="515B0A"/>
                </a:solidFill>
                <a:latin typeface="Times New Roman"/>
                <a:cs typeface="Times New Roman"/>
              </a:rPr>
              <a:t>g</a:t>
            </a:r>
            <a:r>
              <a:rPr lang="en-US" sz="2400" u="heavy" dirty="0" smtClean="0">
                <a:solidFill>
                  <a:srgbClr val="515B0A"/>
                </a:solidFill>
                <a:latin typeface="Times New Roman"/>
                <a:cs typeface="Times New Roman"/>
              </a:rPr>
              <a:t>:</a:t>
            </a:r>
            <a:endParaRPr lang="en-US" sz="2400" dirty="0" smtClean="0">
              <a:latin typeface="Times New Roman"/>
              <a:cs typeface="Times New Roman"/>
            </a:endParaRPr>
          </a:p>
          <a:p>
            <a:pPr marL="55184" indent="0" algn="ctr">
              <a:lnSpc>
                <a:spcPct val="100041"/>
              </a:lnSpc>
              <a:spcBef>
                <a:spcPts val="1792"/>
              </a:spcBef>
              <a:buNone/>
            </a:pPr>
            <a:r>
              <a:rPr lang="en-US" sz="2400" b="1" dirty="0" smtClean="0">
                <a:latin typeface="Times New Roman"/>
                <a:cs typeface="Times New Roman"/>
              </a:rPr>
              <a:t>“Accounting is the are of recording,</a:t>
            </a:r>
            <a:r>
              <a:rPr lang="en-US" sz="2400" b="1" spc="-86" dirty="0" smtClean="0">
                <a:latin typeface="Times New Roman"/>
                <a:cs typeface="Times New Roman"/>
              </a:rPr>
              <a:t> </a:t>
            </a:r>
            <a:r>
              <a:rPr lang="en-US" sz="2400" b="1" spc="-9" dirty="0" smtClean="0">
                <a:latin typeface="Times New Roman"/>
                <a:cs typeface="Times New Roman"/>
              </a:rPr>
              <a:t>c</a:t>
            </a:r>
            <a:r>
              <a:rPr lang="en-US" sz="2400" b="1" dirty="0" smtClean="0">
                <a:latin typeface="Times New Roman"/>
                <a:cs typeface="Times New Roman"/>
              </a:rPr>
              <a:t>l</a:t>
            </a:r>
            <a:r>
              <a:rPr lang="en-US" sz="2400" b="1" spc="4" dirty="0" smtClean="0">
                <a:latin typeface="Times New Roman"/>
                <a:cs typeface="Times New Roman"/>
              </a:rPr>
              <a:t>a</a:t>
            </a:r>
            <a:r>
              <a:rPr lang="en-US" sz="2400" b="1" dirty="0" smtClean="0">
                <a:latin typeface="Times New Roman"/>
                <a:cs typeface="Times New Roman"/>
              </a:rPr>
              <a:t>s</a:t>
            </a:r>
            <a:r>
              <a:rPr lang="en-US" sz="2400" b="1" spc="4" dirty="0" smtClean="0">
                <a:latin typeface="Times New Roman"/>
                <a:cs typeface="Times New Roman"/>
              </a:rPr>
              <a:t>s</a:t>
            </a:r>
            <a:r>
              <a:rPr lang="en-US" sz="2400" b="1" dirty="0" smtClean="0">
                <a:latin typeface="Times New Roman"/>
                <a:cs typeface="Times New Roman"/>
              </a:rPr>
              <a:t>if</a:t>
            </a:r>
            <a:r>
              <a:rPr lang="en-US" sz="2400" b="1" spc="9" dirty="0" smtClean="0">
                <a:latin typeface="Times New Roman"/>
                <a:cs typeface="Times New Roman"/>
              </a:rPr>
              <a:t>y</a:t>
            </a:r>
            <a:r>
              <a:rPr lang="en-US" sz="2400" b="1" dirty="0" smtClean="0">
                <a:latin typeface="Times New Roman"/>
                <a:cs typeface="Times New Roman"/>
              </a:rPr>
              <a:t>ing</a:t>
            </a:r>
            <a:r>
              <a:rPr lang="en-US" sz="2400" b="1" spc="-131" dirty="0" smtClean="0">
                <a:latin typeface="Times New Roman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cs typeface="Times New Roman"/>
              </a:rPr>
              <a:t>a</a:t>
            </a:r>
            <a:r>
              <a:rPr lang="en-US" sz="2400" b="1" spc="9" dirty="0" smtClean="0">
                <a:latin typeface="Times New Roman"/>
                <a:cs typeface="Times New Roman"/>
              </a:rPr>
              <a:t>n</a:t>
            </a:r>
            <a:r>
              <a:rPr lang="en-US" sz="2400" b="1" dirty="0" smtClean="0">
                <a:latin typeface="Times New Roman"/>
                <a:cs typeface="Times New Roman"/>
              </a:rPr>
              <a:t>d summari</a:t>
            </a:r>
            <a:r>
              <a:rPr lang="en-US" sz="2400" b="1" spc="-29" dirty="0" smtClean="0">
                <a:latin typeface="Times New Roman"/>
                <a:cs typeface="Times New Roman"/>
              </a:rPr>
              <a:t>z</a:t>
            </a:r>
            <a:r>
              <a:rPr lang="en-US" sz="2400" b="1" dirty="0" smtClean="0">
                <a:latin typeface="Times New Roman"/>
                <a:cs typeface="Times New Roman"/>
              </a:rPr>
              <a:t>ing</a:t>
            </a:r>
            <a:r>
              <a:rPr lang="en-US" sz="2400" b="1" spc="25" dirty="0" smtClean="0">
                <a:latin typeface="Times New Roman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cs typeface="Times New Roman"/>
              </a:rPr>
              <a:t>in a</a:t>
            </a:r>
            <a:r>
              <a:rPr lang="en-US" sz="2400" b="1" spc="-13" dirty="0" smtClean="0">
                <a:latin typeface="Times New Roman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cs typeface="Times New Roman"/>
              </a:rPr>
              <a:t>s</a:t>
            </a:r>
            <a:r>
              <a:rPr lang="en-US" sz="2400" b="1" spc="4" dirty="0" smtClean="0">
                <a:latin typeface="Times New Roman"/>
                <a:cs typeface="Times New Roman"/>
              </a:rPr>
              <a:t>i</a:t>
            </a:r>
            <a:r>
              <a:rPr lang="en-US" sz="2400" b="1" dirty="0" smtClean="0">
                <a:latin typeface="Times New Roman"/>
                <a:cs typeface="Times New Roman"/>
              </a:rPr>
              <a:t>g</a:t>
            </a:r>
            <a:r>
              <a:rPr lang="en-US" sz="2400" b="1" spc="4" dirty="0" smtClean="0">
                <a:latin typeface="Times New Roman"/>
                <a:cs typeface="Times New Roman"/>
              </a:rPr>
              <a:t>n</a:t>
            </a:r>
            <a:r>
              <a:rPr lang="en-US" sz="2400" b="1" dirty="0" smtClean="0">
                <a:latin typeface="Times New Roman"/>
                <a:cs typeface="Times New Roman"/>
              </a:rPr>
              <a:t>ifica</a:t>
            </a:r>
            <a:r>
              <a:rPr lang="en-US" sz="2400" b="1" spc="9" dirty="0" smtClean="0">
                <a:latin typeface="Times New Roman"/>
                <a:cs typeface="Times New Roman"/>
              </a:rPr>
              <a:t>n</a:t>
            </a:r>
            <a:r>
              <a:rPr lang="en-US" sz="2400" b="1" dirty="0" smtClean="0">
                <a:latin typeface="Times New Roman"/>
                <a:cs typeface="Times New Roman"/>
              </a:rPr>
              <a:t>t</a:t>
            </a:r>
            <a:r>
              <a:rPr lang="en-US" sz="2400" b="1" spc="-48" dirty="0" smtClean="0">
                <a:latin typeface="Times New Roman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cs typeface="Times New Roman"/>
              </a:rPr>
              <a:t>man</a:t>
            </a:r>
            <a:r>
              <a:rPr lang="en-US" sz="2400" b="1" spc="9" dirty="0" smtClean="0">
                <a:latin typeface="Times New Roman"/>
                <a:cs typeface="Times New Roman"/>
              </a:rPr>
              <a:t>n</a:t>
            </a:r>
            <a:r>
              <a:rPr lang="en-US" sz="2400" b="1" dirty="0" smtClean="0">
                <a:latin typeface="Times New Roman"/>
                <a:cs typeface="Times New Roman"/>
              </a:rPr>
              <a:t>er</a:t>
            </a:r>
            <a:r>
              <a:rPr lang="en-US" sz="2400" b="1" spc="-123" dirty="0" smtClean="0">
                <a:latin typeface="Times New Roman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cs typeface="Times New Roman"/>
              </a:rPr>
              <a:t>a</a:t>
            </a:r>
            <a:r>
              <a:rPr lang="en-US" sz="2400" b="1" spc="4" dirty="0" smtClean="0">
                <a:latin typeface="Times New Roman"/>
                <a:cs typeface="Times New Roman"/>
              </a:rPr>
              <a:t>n</a:t>
            </a:r>
            <a:r>
              <a:rPr lang="en-US" sz="2400" b="1" dirty="0" smtClean="0">
                <a:latin typeface="Times New Roman"/>
                <a:cs typeface="Times New Roman"/>
              </a:rPr>
              <a:t>d</a:t>
            </a:r>
            <a:r>
              <a:rPr lang="en-US" sz="2400" b="1" spc="-45" dirty="0" smtClean="0">
                <a:latin typeface="Times New Roman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cs typeface="Times New Roman"/>
              </a:rPr>
              <a:t>in ter</a:t>
            </a:r>
            <a:r>
              <a:rPr lang="en-US" sz="2400" b="1" spc="-9" dirty="0" smtClean="0">
                <a:latin typeface="Times New Roman"/>
                <a:cs typeface="Times New Roman"/>
              </a:rPr>
              <a:t>m</a:t>
            </a:r>
            <a:r>
              <a:rPr lang="en-US" sz="2400" b="1" dirty="0" smtClean="0">
                <a:latin typeface="Times New Roman"/>
                <a:cs typeface="Times New Roman"/>
              </a:rPr>
              <a:t>s of</a:t>
            </a:r>
            <a:r>
              <a:rPr lang="en-US" sz="2400" b="1" spc="-23" dirty="0" smtClean="0">
                <a:latin typeface="Times New Roman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cs typeface="Times New Roman"/>
              </a:rPr>
              <a:t>mo</a:t>
            </a:r>
            <a:r>
              <a:rPr lang="en-US" sz="2400" b="1" spc="9" dirty="0" smtClean="0">
                <a:latin typeface="Times New Roman"/>
                <a:cs typeface="Times New Roman"/>
              </a:rPr>
              <a:t>n</a:t>
            </a:r>
            <a:r>
              <a:rPr lang="en-US" sz="2400" b="1" dirty="0" smtClean="0">
                <a:latin typeface="Times New Roman"/>
                <a:cs typeface="Times New Roman"/>
              </a:rPr>
              <a:t>e</a:t>
            </a:r>
            <a:r>
              <a:rPr lang="en-US" sz="2400" b="1" spc="-154" dirty="0" smtClean="0">
                <a:latin typeface="Times New Roman"/>
                <a:cs typeface="Times New Roman"/>
              </a:rPr>
              <a:t>y</a:t>
            </a:r>
            <a:r>
              <a:rPr lang="en-US" sz="2400" b="1" dirty="0" smtClean="0">
                <a:latin typeface="Times New Roman"/>
                <a:cs typeface="Times New Roman"/>
              </a:rPr>
              <a:t>,</a:t>
            </a:r>
            <a:r>
              <a:rPr lang="en-US" sz="2400" b="1" spc="-73" dirty="0" smtClean="0">
                <a:latin typeface="Times New Roman"/>
                <a:cs typeface="Times New Roman"/>
              </a:rPr>
              <a:t> </a:t>
            </a:r>
            <a:r>
              <a:rPr lang="en-US" sz="2400" b="1" spc="9" dirty="0" smtClean="0">
                <a:latin typeface="Times New Roman"/>
                <a:cs typeface="Times New Roman"/>
              </a:rPr>
              <a:t>t</a:t>
            </a:r>
            <a:r>
              <a:rPr lang="en-US" sz="2400" b="1" dirty="0" smtClean="0">
                <a:latin typeface="Times New Roman"/>
                <a:cs typeface="Times New Roman"/>
              </a:rPr>
              <a:t>ran</a:t>
            </a:r>
            <a:r>
              <a:rPr lang="en-US" sz="2400" b="1" spc="9" dirty="0" smtClean="0">
                <a:latin typeface="Times New Roman"/>
                <a:cs typeface="Times New Roman"/>
              </a:rPr>
              <a:t>s</a:t>
            </a:r>
            <a:r>
              <a:rPr lang="en-US" sz="2400" b="1" dirty="0" smtClean="0">
                <a:latin typeface="Times New Roman"/>
                <a:cs typeface="Times New Roman"/>
              </a:rPr>
              <a:t>acti</a:t>
            </a:r>
            <a:r>
              <a:rPr lang="en-US" sz="2400" b="1" spc="9" dirty="0" smtClean="0">
                <a:latin typeface="Times New Roman"/>
                <a:cs typeface="Times New Roman"/>
              </a:rPr>
              <a:t>o</a:t>
            </a:r>
            <a:r>
              <a:rPr lang="en-US" sz="2400" b="1" dirty="0" smtClean="0">
                <a:latin typeface="Times New Roman"/>
                <a:cs typeface="Times New Roman"/>
              </a:rPr>
              <a:t>ns</a:t>
            </a:r>
            <a:r>
              <a:rPr lang="en-US" sz="2400" b="1" spc="-156" dirty="0" smtClean="0">
                <a:latin typeface="Times New Roman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cs typeface="Times New Roman"/>
              </a:rPr>
              <a:t>a</a:t>
            </a:r>
            <a:r>
              <a:rPr lang="en-US" sz="2400" b="1" spc="9" dirty="0" smtClean="0">
                <a:latin typeface="Times New Roman"/>
                <a:cs typeface="Times New Roman"/>
              </a:rPr>
              <a:t>n</a:t>
            </a:r>
            <a:r>
              <a:rPr lang="en-US" sz="2400" b="1" dirty="0" smtClean="0">
                <a:latin typeface="Times New Roman"/>
                <a:cs typeface="Times New Roman"/>
              </a:rPr>
              <a:t>d</a:t>
            </a:r>
            <a:r>
              <a:rPr lang="en-US" sz="2400" b="1" spc="-35" dirty="0" smtClean="0">
                <a:latin typeface="Times New Roman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cs typeface="Times New Roman"/>
              </a:rPr>
              <a:t>events</a:t>
            </a:r>
            <a:r>
              <a:rPr lang="en-US" sz="2400" b="1" spc="-69" dirty="0" smtClean="0">
                <a:latin typeface="Times New Roman"/>
                <a:cs typeface="Times New Roman"/>
              </a:rPr>
              <a:t> </a:t>
            </a:r>
            <a:r>
              <a:rPr lang="en-US" sz="2400" b="1" spc="-29" dirty="0" smtClean="0">
                <a:latin typeface="Times New Roman"/>
                <a:cs typeface="Times New Roman"/>
              </a:rPr>
              <a:t>w</a:t>
            </a:r>
            <a:r>
              <a:rPr lang="en-US" sz="2400" b="1" dirty="0" smtClean="0">
                <a:latin typeface="Times New Roman"/>
                <a:cs typeface="Times New Roman"/>
              </a:rPr>
              <a:t>hich</a:t>
            </a:r>
            <a:r>
              <a:rPr lang="en-US" sz="2400" b="1" spc="-31" dirty="0" smtClean="0">
                <a:latin typeface="Times New Roman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cs typeface="Times New Roman"/>
              </a:rPr>
              <a:t>a</a:t>
            </a:r>
            <a:r>
              <a:rPr lang="en-US" sz="2400" b="1" spc="-50" dirty="0" smtClean="0">
                <a:latin typeface="Times New Roman"/>
                <a:cs typeface="Times New Roman"/>
              </a:rPr>
              <a:t>r</a:t>
            </a:r>
            <a:r>
              <a:rPr lang="en-US" sz="2400" b="1" dirty="0" smtClean="0">
                <a:latin typeface="Times New Roman"/>
                <a:cs typeface="Times New Roman"/>
              </a:rPr>
              <a:t>e of a financial character and interpreting the </a:t>
            </a:r>
            <a:r>
              <a:rPr lang="en-US" sz="2400" b="1" spc="-50" dirty="0" smtClean="0">
                <a:latin typeface="Times New Roman"/>
                <a:cs typeface="Times New Roman"/>
              </a:rPr>
              <a:t>r</a:t>
            </a:r>
            <a:r>
              <a:rPr lang="en-US" sz="2400" b="1" dirty="0" smtClean="0">
                <a:latin typeface="Times New Roman"/>
                <a:cs typeface="Times New Roman"/>
              </a:rPr>
              <a:t>esult</a:t>
            </a:r>
            <a:r>
              <a:rPr lang="en-US" sz="2400" b="1" spc="-50" dirty="0" smtClean="0">
                <a:latin typeface="Times New Roman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cs typeface="Times New Roman"/>
              </a:rPr>
              <a:t>the</a:t>
            </a:r>
            <a:r>
              <a:rPr lang="en-US" sz="2400" b="1" spc="-50" dirty="0" smtClean="0">
                <a:latin typeface="Times New Roman"/>
                <a:cs typeface="Times New Roman"/>
              </a:rPr>
              <a:t>r</a:t>
            </a:r>
            <a:r>
              <a:rPr lang="en-US" sz="2400" b="1" dirty="0" smtClean="0">
                <a:latin typeface="Times New Roman"/>
                <a:cs typeface="Times New Roman"/>
              </a:rPr>
              <a:t>eof”</a:t>
            </a:r>
            <a:r>
              <a:rPr lang="en-US" sz="2400" b="1" spc="-94" dirty="0" smtClean="0">
                <a:latin typeface="Times New Roman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cs typeface="Times New Roman"/>
              </a:rPr>
              <a:t>(AIC</a:t>
            </a:r>
            <a:r>
              <a:rPr lang="en-US" sz="2400" b="1" spc="-204" dirty="0" smtClean="0">
                <a:latin typeface="Times New Roman"/>
                <a:cs typeface="Times New Roman"/>
              </a:rPr>
              <a:t>P</a:t>
            </a:r>
            <a:r>
              <a:rPr lang="en-US" sz="2400" b="1" dirty="0" smtClean="0">
                <a:latin typeface="Times New Roman"/>
                <a:cs typeface="Times New Roman"/>
              </a:rPr>
              <a:t>A)</a:t>
            </a:r>
            <a:endParaRPr lang="en-US" sz="2400" dirty="0" smtClean="0">
              <a:latin typeface="Times New Roman"/>
              <a:cs typeface="Times New Roman"/>
            </a:endParaRPr>
          </a:p>
          <a:p>
            <a:pPr marL="12700" marR="30667">
              <a:lnSpc>
                <a:spcPct val="95825"/>
              </a:lnSpc>
              <a:spcBef>
                <a:spcPts val="1795"/>
              </a:spcBef>
            </a:pPr>
            <a:r>
              <a:rPr lang="en-US" sz="2400" u="heavy" dirty="0" smtClean="0">
                <a:solidFill>
                  <a:srgbClr val="515B0A"/>
                </a:solidFill>
                <a:latin typeface="Times New Roman"/>
                <a:cs typeface="Times New Roman"/>
              </a:rPr>
              <a:t>Boo</a:t>
            </a:r>
            <a:r>
              <a:rPr lang="en-US" sz="2400" u="heavy" spc="9" dirty="0" smtClean="0">
                <a:solidFill>
                  <a:srgbClr val="515B0A"/>
                </a:solidFill>
                <a:latin typeface="Times New Roman"/>
                <a:cs typeface="Times New Roman"/>
              </a:rPr>
              <a:t>k</a:t>
            </a:r>
            <a:r>
              <a:rPr lang="en-US" sz="2400" u="heavy" dirty="0" smtClean="0">
                <a:solidFill>
                  <a:srgbClr val="515B0A"/>
                </a:solidFill>
                <a:latin typeface="Times New Roman"/>
                <a:cs typeface="Times New Roman"/>
              </a:rPr>
              <a:t>keepi</a:t>
            </a:r>
            <a:r>
              <a:rPr lang="en-US" sz="2400" u="heavy" spc="9" dirty="0" smtClean="0">
                <a:solidFill>
                  <a:srgbClr val="515B0A"/>
                </a:solidFill>
                <a:latin typeface="Times New Roman"/>
                <a:cs typeface="Times New Roman"/>
              </a:rPr>
              <a:t>ng</a:t>
            </a:r>
            <a:r>
              <a:rPr lang="en-US" sz="2400" u="heavy" dirty="0" smtClean="0">
                <a:solidFill>
                  <a:srgbClr val="515B0A"/>
                </a:solidFill>
                <a:latin typeface="Times New Roman"/>
                <a:cs typeface="Times New Roman"/>
              </a:rPr>
              <a:t>:</a:t>
            </a:r>
            <a:endParaRPr lang="en-US" sz="2400" dirty="0" smtClean="0">
              <a:latin typeface="Times New Roman"/>
              <a:cs typeface="Times New Roman"/>
            </a:endParaRPr>
          </a:p>
          <a:p>
            <a:pPr marL="15052" algn="ctr">
              <a:lnSpc>
                <a:spcPct val="95825"/>
              </a:lnSpc>
              <a:spcBef>
                <a:spcPts val="1940"/>
              </a:spcBef>
              <a:buNone/>
            </a:pPr>
            <a:r>
              <a:rPr lang="en-US" sz="2400" b="1" dirty="0" smtClean="0">
                <a:latin typeface="Times New Roman"/>
                <a:cs typeface="Times New Roman"/>
              </a:rPr>
              <a:t>“</a:t>
            </a:r>
            <a:r>
              <a:rPr lang="en-US" sz="2400" b="1" spc="-23" dirty="0" smtClean="0">
                <a:latin typeface="Times New Roman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cs typeface="Times New Roman"/>
              </a:rPr>
              <a:t>o</a:t>
            </a:r>
            <a:r>
              <a:rPr lang="en-US" sz="2400" b="1" spc="9" dirty="0" smtClean="0">
                <a:latin typeface="Times New Roman"/>
                <a:cs typeface="Times New Roman"/>
              </a:rPr>
              <a:t>n</a:t>
            </a:r>
            <a:r>
              <a:rPr lang="en-US" sz="2400" b="1" dirty="0" smtClean="0">
                <a:latin typeface="Times New Roman"/>
                <a:cs typeface="Times New Roman"/>
              </a:rPr>
              <a:t>ly</a:t>
            </a:r>
            <a:r>
              <a:rPr lang="en-US" sz="2400" b="1" spc="-61" dirty="0" smtClean="0">
                <a:latin typeface="Times New Roman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cs typeface="Times New Roman"/>
              </a:rPr>
              <a:t>in</a:t>
            </a:r>
            <a:r>
              <a:rPr lang="en-US" sz="2400" b="1" spc="9" dirty="0" smtClean="0">
                <a:latin typeface="Times New Roman"/>
                <a:cs typeface="Times New Roman"/>
              </a:rPr>
              <a:t>v</a:t>
            </a:r>
            <a:r>
              <a:rPr lang="en-US" sz="2400" b="1" dirty="0" smtClean="0">
                <a:latin typeface="Times New Roman"/>
                <a:cs typeface="Times New Roman"/>
              </a:rPr>
              <a:t>o</a:t>
            </a:r>
            <a:r>
              <a:rPr lang="en-US" sz="2400" b="1" spc="4" dirty="0" smtClean="0">
                <a:latin typeface="Times New Roman"/>
                <a:cs typeface="Times New Roman"/>
              </a:rPr>
              <a:t>l</a:t>
            </a:r>
            <a:r>
              <a:rPr lang="en-US" sz="2400" b="1" dirty="0" smtClean="0">
                <a:latin typeface="Times New Roman"/>
                <a:cs typeface="Times New Roman"/>
              </a:rPr>
              <a:t>ves</a:t>
            </a:r>
            <a:r>
              <a:rPr lang="en-US" sz="2400" b="1" spc="-106" dirty="0" smtClean="0">
                <a:latin typeface="Times New Roman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cs typeface="Times New Roman"/>
              </a:rPr>
              <a:t>acti</a:t>
            </a:r>
            <a:r>
              <a:rPr lang="en-US" sz="2400" b="1" spc="9" dirty="0" smtClean="0">
                <a:latin typeface="Times New Roman"/>
                <a:cs typeface="Times New Roman"/>
              </a:rPr>
              <a:t>v</a:t>
            </a:r>
            <a:r>
              <a:rPr lang="en-US" sz="2400" b="1" dirty="0" smtClean="0">
                <a:latin typeface="Times New Roman"/>
                <a:cs typeface="Times New Roman"/>
              </a:rPr>
              <a:t>it</a:t>
            </a:r>
            <a:r>
              <a:rPr lang="en-US" sz="2400" b="1" spc="9" dirty="0" smtClean="0">
                <a:latin typeface="Times New Roman"/>
                <a:cs typeface="Times New Roman"/>
              </a:rPr>
              <a:t>i</a:t>
            </a:r>
            <a:r>
              <a:rPr lang="en-US" sz="2400" b="1" dirty="0" smtClean="0">
                <a:latin typeface="Times New Roman"/>
                <a:cs typeface="Times New Roman"/>
              </a:rPr>
              <a:t>es</a:t>
            </a:r>
            <a:r>
              <a:rPr lang="en-US" sz="2400" b="1" spc="-110" dirty="0" smtClean="0">
                <a:latin typeface="Times New Roman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cs typeface="Times New Roman"/>
              </a:rPr>
              <a:t>of</a:t>
            </a:r>
            <a:r>
              <a:rPr lang="en-US" sz="2400" b="1" spc="-8" dirty="0" smtClean="0">
                <a:latin typeface="Times New Roman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cs typeface="Times New Roman"/>
              </a:rPr>
              <a:t>collecting a</a:t>
            </a:r>
            <a:r>
              <a:rPr lang="en-US" sz="2400" b="1" spc="9" dirty="0" smtClean="0">
                <a:latin typeface="Times New Roman"/>
                <a:cs typeface="Times New Roman"/>
              </a:rPr>
              <a:t>n</a:t>
            </a:r>
            <a:r>
              <a:rPr lang="en-US" sz="2400" b="1" dirty="0" smtClean="0">
                <a:latin typeface="Times New Roman"/>
                <a:cs typeface="Times New Roman"/>
              </a:rPr>
              <a:t>d</a:t>
            </a:r>
            <a:r>
              <a:rPr lang="en-US" sz="2400" b="1" spc="-45" dirty="0" smtClean="0">
                <a:latin typeface="Times New Roman"/>
                <a:cs typeface="Times New Roman"/>
              </a:rPr>
              <a:t> </a:t>
            </a:r>
            <a:r>
              <a:rPr lang="en-US" sz="2400" b="1" spc="-50" dirty="0" smtClean="0">
                <a:latin typeface="Times New Roman"/>
                <a:cs typeface="Times New Roman"/>
              </a:rPr>
              <a:t>r</a:t>
            </a:r>
            <a:r>
              <a:rPr lang="en-US" sz="2400" b="1" dirty="0" smtClean="0">
                <a:latin typeface="Times New Roman"/>
                <a:cs typeface="Times New Roman"/>
              </a:rPr>
              <a:t>e</a:t>
            </a:r>
            <a:r>
              <a:rPr lang="en-US" sz="2400" b="1" spc="-9" dirty="0" smtClean="0">
                <a:latin typeface="Times New Roman"/>
                <a:cs typeface="Times New Roman"/>
              </a:rPr>
              <a:t>c</a:t>
            </a:r>
            <a:r>
              <a:rPr lang="en-US" sz="2400" b="1" dirty="0" smtClean="0">
                <a:latin typeface="Times New Roman"/>
                <a:cs typeface="Times New Roman"/>
              </a:rPr>
              <a:t>ord</a:t>
            </a:r>
            <a:r>
              <a:rPr lang="en-US" sz="2400" b="1" spc="4" dirty="0" smtClean="0">
                <a:latin typeface="Times New Roman"/>
                <a:cs typeface="Times New Roman"/>
              </a:rPr>
              <a:t>i</a:t>
            </a:r>
            <a:r>
              <a:rPr lang="en-US" sz="2400" b="1" dirty="0" smtClean="0">
                <a:latin typeface="Times New Roman"/>
                <a:cs typeface="Times New Roman"/>
              </a:rPr>
              <a:t>ng</a:t>
            </a:r>
            <a:endParaRPr lang="en-US" sz="2400" dirty="0" smtClean="0">
              <a:latin typeface="Times New Roman"/>
              <a:cs typeface="Times New Roman"/>
            </a:endParaRPr>
          </a:p>
          <a:p>
            <a:pPr marL="2788503" marR="2769585" algn="ctr">
              <a:lnSpc>
                <a:spcPct val="95825"/>
              </a:lnSpc>
              <a:spcBef>
                <a:spcPts val="140"/>
              </a:spcBef>
              <a:buNone/>
            </a:pPr>
            <a:r>
              <a:rPr lang="en-US" sz="2400" b="1" dirty="0" smtClean="0">
                <a:latin typeface="Times New Roman"/>
                <a:cs typeface="Times New Roman"/>
              </a:rPr>
              <a:t>fi</a:t>
            </a:r>
            <a:r>
              <a:rPr lang="en-US" sz="2400" b="1" spc="9" dirty="0" smtClean="0">
                <a:latin typeface="Times New Roman"/>
                <a:cs typeface="Times New Roman"/>
              </a:rPr>
              <a:t>n</a:t>
            </a:r>
            <a:r>
              <a:rPr lang="en-US" sz="2400" b="1" dirty="0" smtClean="0">
                <a:latin typeface="Times New Roman"/>
                <a:cs typeface="Times New Roman"/>
              </a:rPr>
              <a:t>a</a:t>
            </a:r>
            <a:r>
              <a:rPr lang="en-US" sz="2400" b="1" spc="4" dirty="0" smtClean="0">
                <a:latin typeface="Times New Roman"/>
                <a:cs typeface="Times New Roman"/>
              </a:rPr>
              <a:t>n</a:t>
            </a:r>
            <a:r>
              <a:rPr lang="en-US" sz="2400" b="1" dirty="0" smtClean="0">
                <a:latin typeface="Times New Roman"/>
                <a:cs typeface="Times New Roman"/>
              </a:rPr>
              <a:t>cial</a:t>
            </a:r>
            <a:r>
              <a:rPr lang="en-US" sz="2400" b="1" spc="-54" dirty="0" smtClean="0">
                <a:latin typeface="Times New Roman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cs typeface="Times New Roman"/>
              </a:rPr>
              <a:t>d</a:t>
            </a:r>
            <a:r>
              <a:rPr lang="en-US" sz="2400" b="1" spc="4" dirty="0" smtClean="0">
                <a:latin typeface="Times New Roman"/>
                <a:cs typeface="Times New Roman"/>
              </a:rPr>
              <a:t>a</a:t>
            </a:r>
            <a:r>
              <a:rPr lang="en-US" sz="2400" b="1" dirty="0" smtClean="0">
                <a:latin typeface="Times New Roman"/>
                <a:cs typeface="Times New Roman"/>
              </a:rPr>
              <a:t>t</a:t>
            </a:r>
            <a:r>
              <a:rPr lang="en-US" sz="2400" b="1" spc="4" dirty="0" smtClean="0">
                <a:latin typeface="Times New Roman"/>
                <a:cs typeface="Times New Roman"/>
              </a:rPr>
              <a:t>a</a:t>
            </a:r>
            <a:r>
              <a:rPr lang="en-US" sz="2400" b="1" dirty="0" smtClean="0">
                <a:latin typeface="Times New Roman"/>
                <a:cs typeface="Times New Roman"/>
              </a:rPr>
              <a:t>”</a:t>
            </a:r>
            <a:endParaRPr lang="en-US" sz="2400" dirty="0" smtClean="0">
              <a:latin typeface="Times New Roman"/>
              <a:cs typeface="Times New Roman"/>
            </a:endParaRPr>
          </a:p>
          <a:p>
            <a:pPr marL="55184" indent="0" algn="ctr">
              <a:lnSpc>
                <a:spcPct val="100041"/>
              </a:lnSpc>
              <a:spcBef>
                <a:spcPts val="1792"/>
              </a:spcBef>
              <a:buNone/>
            </a:pPr>
            <a:endParaRPr lang="en-US" sz="2400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DIFFERENCE BETWEEN ACCOUNTING AND BOOK KEEPING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376672"/>
          </a:xfrm>
        </p:spPr>
        <p:txBody>
          <a:bodyPr/>
          <a:lstStyle/>
          <a:p>
            <a:pPr marL="12700" marR="57398">
              <a:lnSpc>
                <a:spcPct val="150000"/>
              </a:lnSpc>
              <a:spcBef>
                <a:spcPts val="168"/>
              </a:spcBef>
            </a:pPr>
            <a:r>
              <a:rPr lang="en-US" sz="3600" dirty="0" smtClean="0">
                <a:solidFill>
                  <a:srgbClr val="2E1211"/>
                </a:solidFill>
                <a:latin typeface="Arial"/>
                <a:cs typeface="Arial"/>
              </a:rPr>
              <a:t>The</a:t>
            </a:r>
            <a:r>
              <a:rPr lang="en-US" sz="3600" spc="-34" dirty="0" smtClean="0">
                <a:solidFill>
                  <a:srgbClr val="2E1211"/>
                </a:solidFill>
                <a:latin typeface="Arial"/>
                <a:cs typeface="Arial"/>
              </a:rPr>
              <a:t> </a:t>
            </a:r>
            <a:r>
              <a:rPr lang="en-US" sz="3600" dirty="0" smtClean="0">
                <a:solidFill>
                  <a:srgbClr val="2E1211"/>
                </a:solidFill>
                <a:latin typeface="Arial"/>
                <a:cs typeface="Arial"/>
              </a:rPr>
              <a:t>pr</a:t>
            </a:r>
            <a:r>
              <a:rPr lang="en-US" sz="3600" spc="-9" dirty="0" smtClean="0">
                <a:solidFill>
                  <a:srgbClr val="2E1211"/>
                </a:solidFill>
                <a:latin typeface="Arial"/>
                <a:cs typeface="Arial"/>
              </a:rPr>
              <a:t>o</a:t>
            </a:r>
            <a:r>
              <a:rPr lang="en-US" sz="3600" dirty="0" smtClean="0">
                <a:solidFill>
                  <a:srgbClr val="2E1211"/>
                </a:solidFill>
                <a:latin typeface="Arial"/>
                <a:cs typeface="Arial"/>
              </a:rPr>
              <a:t>cess</a:t>
            </a:r>
            <a:r>
              <a:rPr lang="en-US" sz="3600" spc="-9" dirty="0" smtClean="0">
                <a:solidFill>
                  <a:srgbClr val="2E1211"/>
                </a:solidFill>
                <a:latin typeface="Arial"/>
                <a:cs typeface="Arial"/>
              </a:rPr>
              <a:t> </a:t>
            </a:r>
            <a:r>
              <a:rPr lang="en-US" sz="3600" dirty="0" smtClean="0">
                <a:solidFill>
                  <a:srgbClr val="2E1211"/>
                </a:solidFill>
                <a:latin typeface="Arial"/>
                <a:cs typeface="Arial"/>
              </a:rPr>
              <a:t>of </a:t>
            </a:r>
            <a:r>
              <a:rPr lang="en-US" sz="3600" b="1" dirty="0" smtClean="0">
                <a:solidFill>
                  <a:srgbClr val="2E1211"/>
                </a:solidFill>
                <a:latin typeface="Arial"/>
                <a:cs typeface="Arial"/>
              </a:rPr>
              <a:t>id</a:t>
            </a:r>
            <a:r>
              <a:rPr lang="en-US" sz="3600" b="1" spc="-9" dirty="0" smtClean="0">
                <a:solidFill>
                  <a:srgbClr val="2E1211"/>
                </a:solidFill>
                <a:latin typeface="Arial"/>
                <a:cs typeface="Arial"/>
              </a:rPr>
              <a:t>e</a:t>
            </a:r>
            <a:r>
              <a:rPr lang="en-US" sz="3600" b="1" dirty="0" smtClean="0">
                <a:solidFill>
                  <a:srgbClr val="2E1211"/>
                </a:solidFill>
                <a:latin typeface="Arial"/>
                <a:cs typeface="Arial"/>
              </a:rPr>
              <a:t>ntify</a:t>
            </a:r>
            <a:r>
              <a:rPr lang="en-US" sz="3600" b="1" spc="-9" dirty="0" smtClean="0">
                <a:solidFill>
                  <a:srgbClr val="2E1211"/>
                </a:solidFill>
                <a:latin typeface="Arial"/>
                <a:cs typeface="Arial"/>
              </a:rPr>
              <a:t>i</a:t>
            </a:r>
            <a:r>
              <a:rPr lang="en-US" sz="3600" b="1" dirty="0" smtClean="0">
                <a:solidFill>
                  <a:srgbClr val="2E1211"/>
                </a:solidFill>
                <a:latin typeface="Arial"/>
                <a:cs typeface="Arial"/>
              </a:rPr>
              <a:t>ng,</a:t>
            </a:r>
            <a:r>
              <a:rPr lang="en-US" sz="3600" b="1" spc="-54" dirty="0" smtClean="0">
                <a:solidFill>
                  <a:srgbClr val="2E1211"/>
                </a:solidFill>
                <a:latin typeface="Arial"/>
                <a:cs typeface="Arial"/>
              </a:rPr>
              <a:t> </a:t>
            </a:r>
            <a:r>
              <a:rPr lang="en-US" sz="3600" b="1" dirty="0" smtClean="0">
                <a:solidFill>
                  <a:srgbClr val="2E1211"/>
                </a:solidFill>
                <a:latin typeface="Arial"/>
                <a:cs typeface="Arial"/>
              </a:rPr>
              <a:t>m</a:t>
            </a:r>
            <a:r>
              <a:rPr lang="en-US" sz="3600" b="1" spc="-9" dirty="0" smtClean="0">
                <a:solidFill>
                  <a:srgbClr val="2E1211"/>
                </a:solidFill>
                <a:latin typeface="Arial"/>
                <a:cs typeface="Arial"/>
              </a:rPr>
              <a:t>e</a:t>
            </a:r>
            <a:r>
              <a:rPr lang="en-US" sz="3600" b="1" dirty="0" smtClean="0">
                <a:solidFill>
                  <a:srgbClr val="2E1211"/>
                </a:solidFill>
                <a:latin typeface="Arial"/>
                <a:cs typeface="Arial"/>
              </a:rPr>
              <a:t>a</a:t>
            </a:r>
            <a:r>
              <a:rPr lang="en-US" sz="3600" b="1" spc="-9" dirty="0" smtClean="0">
                <a:solidFill>
                  <a:srgbClr val="2E1211"/>
                </a:solidFill>
                <a:latin typeface="Arial"/>
                <a:cs typeface="Arial"/>
              </a:rPr>
              <a:t>s</a:t>
            </a:r>
            <a:r>
              <a:rPr lang="en-US" sz="3600" b="1" dirty="0" smtClean="0">
                <a:solidFill>
                  <a:srgbClr val="2E1211"/>
                </a:solidFill>
                <a:latin typeface="Arial"/>
                <a:cs typeface="Arial"/>
              </a:rPr>
              <a:t>uring,</a:t>
            </a:r>
            <a:r>
              <a:rPr lang="en-US" sz="3600" b="1" spc="-19" dirty="0" smtClean="0">
                <a:solidFill>
                  <a:srgbClr val="2E1211"/>
                </a:solidFill>
                <a:latin typeface="Arial"/>
                <a:cs typeface="Arial"/>
              </a:rPr>
              <a:t> </a:t>
            </a:r>
            <a:r>
              <a:rPr lang="en-US" sz="3600" b="1" dirty="0" smtClean="0">
                <a:solidFill>
                  <a:srgbClr val="2E1211"/>
                </a:solidFill>
                <a:latin typeface="Arial"/>
                <a:cs typeface="Arial"/>
              </a:rPr>
              <a:t>rec</a:t>
            </a:r>
            <a:r>
              <a:rPr lang="en-US" sz="3600" b="1" spc="-9" dirty="0" smtClean="0">
                <a:solidFill>
                  <a:srgbClr val="2E1211"/>
                </a:solidFill>
                <a:latin typeface="Arial"/>
                <a:cs typeface="Arial"/>
              </a:rPr>
              <a:t>o</a:t>
            </a:r>
            <a:r>
              <a:rPr lang="en-US" sz="3600" b="1" dirty="0" smtClean="0">
                <a:solidFill>
                  <a:srgbClr val="2E1211"/>
                </a:solidFill>
                <a:latin typeface="Arial"/>
                <a:cs typeface="Arial"/>
              </a:rPr>
              <a:t>rding and</a:t>
            </a:r>
            <a:r>
              <a:rPr lang="en-US" sz="3600" b="1" spc="-29" dirty="0" smtClean="0">
                <a:solidFill>
                  <a:srgbClr val="2E1211"/>
                </a:solidFill>
                <a:latin typeface="Arial"/>
                <a:cs typeface="Arial"/>
              </a:rPr>
              <a:t> </a:t>
            </a:r>
            <a:r>
              <a:rPr lang="en-US" sz="3600" b="1" dirty="0" smtClean="0">
                <a:solidFill>
                  <a:srgbClr val="2E1211"/>
                </a:solidFill>
                <a:latin typeface="Arial"/>
                <a:cs typeface="Arial"/>
              </a:rPr>
              <a:t>co</a:t>
            </a:r>
            <a:r>
              <a:rPr lang="en-US" sz="3600" b="1" spc="-14" dirty="0" smtClean="0">
                <a:solidFill>
                  <a:srgbClr val="2E1211"/>
                </a:solidFill>
                <a:latin typeface="Arial"/>
                <a:cs typeface="Arial"/>
              </a:rPr>
              <a:t>m</a:t>
            </a:r>
            <a:r>
              <a:rPr lang="en-US" sz="3600" b="1" dirty="0" smtClean="0">
                <a:solidFill>
                  <a:srgbClr val="2E1211"/>
                </a:solidFill>
                <a:latin typeface="Arial"/>
                <a:cs typeface="Arial"/>
              </a:rPr>
              <a:t>mun</a:t>
            </a:r>
            <a:r>
              <a:rPr lang="en-US" sz="3600" b="1" spc="-9" dirty="0" smtClean="0">
                <a:solidFill>
                  <a:srgbClr val="2E1211"/>
                </a:solidFill>
                <a:latin typeface="Arial"/>
                <a:cs typeface="Arial"/>
              </a:rPr>
              <a:t>i</a:t>
            </a:r>
            <a:r>
              <a:rPr lang="en-US" sz="3600" b="1" dirty="0" smtClean="0">
                <a:solidFill>
                  <a:srgbClr val="2E1211"/>
                </a:solidFill>
                <a:latin typeface="Arial"/>
                <a:cs typeface="Arial"/>
              </a:rPr>
              <a:t>c</a:t>
            </a:r>
            <a:r>
              <a:rPr lang="en-US" sz="3600" b="1" spc="-9" dirty="0" smtClean="0">
                <a:solidFill>
                  <a:srgbClr val="2E1211"/>
                </a:solidFill>
                <a:latin typeface="Arial"/>
                <a:cs typeface="Arial"/>
              </a:rPr>
              <a:t>a</a:t>
            </a:r>
            <a:r>
              <a:rPr lang="en-US" sz="3600" b="1" dirty="0" smtClean="0">
                <a:solidFill>
                  <a:srgbClr val="2E1211"/>
                </a:solidFill>
                <a:latin typeface="Arial"/>
                <a:cs typeface="Arial"/>
              </a:rPr>
              <a:t>ting</a:t>
            </a:r>
            <a:r>
              <a:rPr lang="en-US" sz="3600" b="1" spc="-25" dirty="0" smtClean="0">
                <a:solidFill>
                  <a:srgbClr val="2E1211"/>
                </a:solidFill>
                <a:latin typeface="Arial"/>
                <a:cs typeface="Arial"/>
              </a:rPr>
              <a:t> </a:t>
            </a:r>
            <a:r>
              <a:rPr lang="en-US" sz="3600" dirty="0" smtClean="0">
                <a:solidFill>
                  <a:srgbClr val="2E1211"/>
                </a:solidFill>
                <a:latin typeface="Arial"/>
                <a:cs typeface="Arial"/>
              </a:rPr>
              <a:t>eco</a:t>
            </a:r>
            <a:r>
              <a:rPr lang="en-US" sz="3600" spc="-9" dirty="0" smtClean="0">
                <a:solidFill>
                  <a:srgbClr val="2E1211"/>
                </a:solidFill>
                <a:latin typeface="Arial"/>
                <a:cs typeface="Arial"/>
              </a:rPr>
              <a:t>n</a:t>
            </a:r>
            <a:r>
              <a:rPr lang="en-US" sz="3600" dirty="0" smtClean="0">
                <a:solidFill>
                  <a:srgbClr val="2E1211"/>
                </a:solidFill>
                <a:latin typeface="Arial"/>
                <a:cs typeface="Arial"/>
              </a:rPr>
              <a:t>o</a:t>
            </a:r>
            <a:r>
              <a:rPr lang="en-US" sz="3600" spc="-9" dirty="0" smtClean="0">
                <a:solidFill>
                  <a:srgbClr val="2E1211"/>
                </a:solidFill>
                <a:latin typeface="Arial"/>
                <a:cs typeface="Arial"/>
              </a:rPr>
              <a:t>m</a:t>
            </a:r>
            <a:r>
              <a:rPr lang="en-US" sz="3600" dirty="0" smtClean="0">
                <a:solidFill>
                  <a:srgbClr val="2E1211"/>
                </a:solidFill>
                <a:latin typeface="Arial"/>
                <a:cs typeface="Arial"/>
              </a:rPr>
              <a:t>ic in</a:t>
            </a:r>
            <a:r>
              <a:rPr lang="en-US" sz="3600" spc="-14" dirty="0" smtClean="0">
                <a:solidFill>
                  <a:srgbClr val="2E1211"/>
                </a:solidFill>
                <a:latin typeface="Arial"/>
                <a:cs typeface="Arial"/>
              </a:rPr>
              <a:t>f</a:t>
            </a:r>
            <a:r>
              <a:rPr lang="en-US" sz="3600" dirty="0" smtClean="0">
                <a:solidFill>
                  <a:srgbClr val="2E1211"/>
                </a:solidFill>
                <a:latin typeface="Arial"/>
                <a:cs typeface="Arial"/>
              </a:rPr>
              <a:t>orm</a:t>
            </a:r>
            <a:r>
              <a:rPr lang="en-US" sz="3600" spc="-14" dirty="0" smtClean="0">
                <a:solidFill>
                  <a:srgbClr val="2E1211"/>
                </a:solidFill>
                <a:latin typeface="Arial"/>
                <a:cs typeface="Arial"/>
              </a:rPr>
              <a:t>a</a:t>
            </a:r>
            <a:r>
              <a:rPr lang="en-US" sz="3600" dirty="0" smtClean="0">
                <a:solidFill>
                  <a:srgbClr val="2E1211"/>
                </a:solidFill>
                <a:latin typeface="Arial"/>
                <a:cs typeface="Arial"/>
              </a:rPr>
              <a:t>ti</a:t>
            </a:r>
            <a:r>
              <a:rPr lang="en-US" sz="3600" spc="-14" dirty="0" smtClean="0">
                <a:solidFill>
                  <a:srgbClr val="2E1211"/>
                </a:solidFill>
                <a:latin typeface="Arial"/>
                <a:cs typeface="Arial"/>
              </a:rPr>
              <a:t>o</a:t>
            </a:r>
            <a:r>
              <a:rPr lang="en-US" sz="3600" dirty="0" smtClean="0">
                <a:solidFill>
                  <a:srgbClr val="2E1211"/>
                </a:solidFill>
                <a:latin typeface="Arial"/>
                <a:cs typeface="Arial"/>
              </a:rPr>
              <a:t>n</a:t>
            </a:r>
            <a:r>
              <a:rPr lang="en-US" sz="3600" spc="-14" dirty="0" smtClean="0">
                <a:solidFill>
                  <a:srgbClr val="2E1211"/>
                </a:solidFill>
                <a:latin typeface="Arial"/>
                <a:cs typeface="Arial"/>
              </a:rPr>
              <a:t> </a:t>
            </a:r>
            <a:r>
              <a:rPr lang="en-US" sz="3600" dirty="0" smtClean="0">
                <a:solidFill>
                  <a:srgbClr val="2E1211"/>
                </a:solidFill>
                <a:latin typeface="Arial"/>
                <a:cs typeface="Arial"/>
              </a:rPr>
              <a:t>to</a:t>
            </a:r>
            <a:r>
              <a:rPr lang="en-US" sz="3600" spc="-19" dirty="0" smtClean="0">
                <a:solidFill>
                  <a:srgbClr val="2E1211"/>
                </a:solidFill>
                <a:latin typeface="Arial"/>
                <a:cs typeface="Arial"/>
              </a:rPr>
              <a:t> </a:t>
            </a:r>
            <a:r>
              <a:rPr lang="en-US" sz="3600" dirty="0" smtClean="0">
                <a:solidFill>
                  <a:srgbClr val="2E1211"/>
                </a:solidFill>
                <a:latin typeface="Arial"/>
                <a:cs typeface="Arial"/>
              </a:rPr>
              <a:t>p</a:t>
            </a:r>
            <a:r>
              <a:rPr lang="en-US" sz="3600" spc="-9" dirty="0" smtClean="0">
                <a:solidFill>
                  <a:srgbClr val="2E1211"/>
                </a:solidFill>
                <a:latin typeface="Arial"/>
                <a:cs typeface="Arial"/>
              </a:rPr>
              <a:t>e</a:t>
            </a:r>
            <a:r>
              <a:rPr lang="en-US" sz="3600" dirty="0" smtClean="0">
                <a:solidFill>
                  <a:srgbClr val="2E1211"/>
                </a:solidFill>
                <a:latin typeface="Arial"/>
                <a:cs typeface="Arial"/>
              </a:rPr>
              <a:t>rmit i</a:t>
            </a:r>
            <a:r>
              <a:rPr lang="en-US" sz="3600" spc="-14" dirty="0" smtClean="0">
                <a:solidFill>
                  <a:srgbClr val="2E1211"/>
                </a:solidFill>
                <a:latin typeface="Arial"/>
                <a:cs typeface="Arial"/>
              </a:rPr>
              <a:t>n</a:t>
            </a:r>
            <a:r>
              <a:rPr lang="en-US" sz="3600" dirty="0" smtClean="0">
                <a:solidFill>
                  <a:srgbClr val="2E1211"/>
                </a:solidFill>
                <a:latin typeface="Arial"/>
                <a:cs typeface="Arial"/>
              </a:rPr>
              <a:t>for</a:t>
            </a:r>
            <a:r>
              <a:rPr lang="en-US" sz="3600" spc="-14" dirty="0" smtClean="0">
                <a:solidFill>
                  <a:srgbClr val="2E1211"/>
                </a:solidFill>
                <a:latin typeface="Arial"/>
                <a:cs typeface="Arial"/>
              </a:rPr>
              <a:t>m</a:t>
            </a:r>
            <a:r>
              <a:rPr lang="en-US" sz="3600" dirty="0" smtClean="0">
                <a:solidFill>
                  <a:srgbClr val="2E1211"/>
                </a:solidFill>
                <a:latin typeface="Arial"/>
                <a:cs typeface="Arial"/>
              </a:rPr>
              <a:t>ed ju</a:t>
            </a:r>
            <a:r>
              <a:rPr lang="en-US" sz="3600" spc="-14" dirty="0" smtClean="0">
                <a:solidFill>
                  <a:srgbClr val="2E1211"/>
                </a:solidFill>
                <a:latin typeface="Arial"/>
                <a:cs typeface="Arial"/>
              </a:rPr>
              <a:t>d</a:t>
            </a:r>
            <a:r>
              <a:rPr lang="en-US" sz="3600" dirty="0" smtClean="0">
                <a:solidFill>
                  <a:srgbClr val="2E1211"/>
                </a:solidFill>
                <a:latin typeface="Arial"/>
                <a:cs typeface="Arial"/>
              </a:rPr>
              <a:t>g</a:t>
            </a:r>
            <a:r>
              <a:rPr lang="en-US" sz="3600" spc="-9" dirty="0" smtClean="0">
                <a:solidFill>
                  <a:srgbClr val="2E1211"/>
                </a:solidFill>
                <a:latin typeface="Arial"/>
                <a:cs typeface="Arial"/>
              </a:rPr>
              <a:t>m</a:t>
            </a:r>
            <a:r>
              <a:rPr lang="en-US" sz="3600" dirty="0" smtClean="0">
                <a:solidFill>
                  <a:srgbClr val="2E1211"/>
                </a:solidFill>
                <a:latin typeface="Arial"/>
                <a:cs typeface="Arial"/>
              </a:rPr>
              <a:t>e</a:t>
            </a:r>
            <a:r>
              <a:rPr lang="en-US" sz="3600" spc="-9" dirty="0" smtClean="0">
                <a:solidFill>
                  <a:srgbClr val="2E1211"/>
                </a:solidFill>
                <a:latin typeface="Arial"/>
                <a:cs typeface="Arial"/>
              </a:rPr>
              <a:t>n</a:t>
            </a:r>
            <a:r>
              <a:rPr lang="en-US" sz="3600" dirty="0" smtClean="0">
                <a:solidFill>
                  <a:srgbClr val="2E1211"/>
                </a:solidFill>
                <a:latin typeface="Arial"/>
                <a:cs typeface="Arial"/>
              </a:rPr>
              <a:t>t a</a:t>
            </a:r>
            <a:r>
              <a:rPr lang="en-US" sz="3600" spc="-14" dirty="0" smtClean="0">
                <a:solidFill>
                  <a:srgbClr val="2E1211"/>
                </a:solidFill>
                <a:latin typeface="Arial"/>
                <a:cs typeface="Arial"/>
              </a:rPr>
              <a:t>n</a:t>
            </a:r>
            <a:r>
              <a:rPr lang="en-US" sz="3600" dirty="0" smtClean="0">
                <a:solidFill>
                  <a:srgbClr val="2E1211"/>
                </a:solidFill>
                <a:latin typeface="Arial"/>
                <a:cs typeface="Arial"/>
              </a:rPr>
              <a:t>d</a:t>
            </a:r>
            <a:r>
              <a:rPr lang="en-US" sz="3600" spc="-14" dirty="0" smtClean="0">
                <a:solidFill>
                  <a:srgbClr val="2E1211"/>
                </a:solidFill>
                <a:latin typeface="Arial"/>
                <a:cs typeface="Arial"/>
              </a:rPr>
              <a:t> </a:t>
            </a:r>
            <a:r>
              <a:rPr lang="en-US" sz="3600" dirty="0" smtClean="0">
                <a:solidFill>
                  <a:srgbClr val="2E1211"/>
                </a:solidFill>
                <a:latin typeface="Arial"/>
                <a:cs typeface="Arial"/>
              </a:rPr>
              <a:t>d</a:t>
            </a:r>
            <a:r>
              <a:rPr lang="en-US" sz="3600" spc="-9" dirty="0" smtClean="0">
                <a:solidFill>
                  <a:srgbClr val="2E1211"/>
                </a:solidFill>
                <a:latin typeface="Arial"/>
                <a:cs typeface="Arial"/>
              </a:rPr>
              <a:t>e</a:t>
            </a:r>
            <a:r>
              <a:rPr lang="en-US" sz="3600" dirty="0" smtClean="0">
                <a:solidFill>
                  <a:srgbClr val="2E1211"/>
                </a:solidFill>
                <a:latin typeface="Arial"/>
                <a:cs typeface="Arial"/>
              </a:rPr>
              <a:t>cisions by users</a:t>
            </a:r>
            <a:r>
              <a:rPr lang="en-US" sz="3600" spc="-19" dirty="0" smtClean="0">
                <a:solidFill>
                  <a:srgbClr val="2E1211"/>
                </a:solidFill>
                <a:latin typeface="Arial"/>
                <a:cs typeface="Arial"/>
              </a:rPr>
              <a:t> </a:t>
            </a:r>
            <a:r>
              <a:rPr lang="en-US" sz="3600" dirty="0" smtClean="0">
                <a:solidFill>
                  <a:srgbClr val="2E1211"/>
                </a:solidFill>
                <a:latin typeface="Arial"/>
                <a:cs typeface="Arial"/>
              </a:rPr>
              <a:t>of</a:t>
            </a:r>
            <a:endParaRPr lang="en-US" sz="3600" dirty="0" smtClean="0">
              <a:latin typeface="Arial"/>
              <a:cs typeface="Arial"/>
            </a:endParaRPr>
          </a:p>
          <a:p>
            <a:pPr marL="355600">
              <a:lnSpc>
                <a:spcPct val="150000"/>
              </a:lnSpc>
              <a:buNone/>
            </a:pPr>
            <a:r>
              <a:rPr lang="en-US" sz="3600" dirty="0" smtClean="0">
                <a:solidFill>
                  <a:srgbClr val="2E1211"/>
                </a:solidFill>
                <a:latin typeface="Arial"/>
                <a:cs typeface="Arial"/>
              </a:rPr>
              <a:t>t</a:t>
            </a:r>
            <a:r>
              <a:rPr lang="en-US" sz="3600" spc="-9" dirty="0" smtClean="0">
                <a:solidFill>
                  <a:srgbClr val="2E1211"/>
                </a:solidFill>
                <a:latin typeface="Arial"/>
                <a:cs typeface="Arial"/>
              </a:rPr>
              <a:t>h</a:t>
            </a:r>
            <a:r>
              <a:rPr lang="en-US" sz="3600" dirty="0" smtClean="0">
                <a:solidFill>
                  <a:srgbClr val="2E1211"/>
                </a:solidFill>
                <a:latin typeface="Arial"/>
                <a:cs typeface="Arial"/>
              </a:rPr>
              <a:t>e</a:t>
            </a:r>
            <a:r>
              <a:rPr lang="en-US" sz="3600" spc="-14" dirty="0" smtClean="0">
                <a:solidFill>
                  <a:srgbClr val="2E1211"/>
                </a:solidFill>
                <a:latin typeface="Arial"/>
                <a:cs typeface="Arial"/>
              </a:rPr>
              <a:t> </a:t>
            </a:r>
            <a:r>
              <a:rPr lang="en-US" sz="3600" dirty="0" smtClean="0">
                <a:solidFill>
                  <a:srgbClr val="2E1211"/>
                </a:solidFill>
                <a:latin typeface="Arial"/>
                <a:cs typeface="Arial"/>
              </a:rPr>
              <a:t>i</a:t>
            </a:r>
            <a:r>
              <a:rPr lang="en-US" sz="3600" spc="-9" dirty="0" smtClean="0">
                <a:solidFill>
                  <a:srgbClr val="2E1211"/>
                </a:solidFill>
                <a:latin typeface="Arial"/>
                <a:cs typeface="Arial"/>
              </a:rPr>
              <a:t>n</a:t>
            </a:r>
            <a:r>
              <a:rPr lang="en-US" sz="3600" dirty="0" smtClean="0">
                <a:solidFill>
                  <a:srgbClr val="2E1211"/>
                </a:solidFill>
                <a:latin typeface="Arial"/>
                <a:cs typeface="Arial"/>
              </a:rPr>
              <a:t>f</a:t>
            </a:r>
            <a:r>
              <a:rPr lang="en-US" sz="3600" spc="-9" dirty="0" smtClean="0">
                <a:solidFill>
                  <a:srgbClr val="2E1211"/>
                </a:solidFill>
                <a:latin typeface="Arial"/>
                <a:cs typeface="Arial"/>
              </a:rPr>
              <a:t>o</a:t>
            </a:r>
            <a:r>
              <a:rPr lang="en-US" sz="3600" dirty="0" smtClean="0">
                <a:solidFill>
                  <a:srgbClr val="2E1211"/>
                </a:solidFill>
                <a:latin typeface="Arial"/>
                <a:cs typeface="Arial"/>
              </a:rPr>
              <a:t>rm</a:t>
            </a:r>
            <a:r>
              <a:rPr lang="en-US" sz="3600" spc="-14" dirty="0" smtClean="0">
                <a:solidFill>
                  <a:srgbClr val="2E1211"/>
                </a:solidFill>
                <a:latin typeface="Arial"/>
                <a:cs typeface="Arial"/>
              </a:rPr>
              <a:t>a</a:t>
            </a:r>
            <a:r>
              <a:rPr lang="en-US" sz="3600" dirty="0" smtClean="0">
                <a:solidFill>
                  <a:srgbClr val="2E1211"/>
                </a:solidFill>
                <a:latin typeface="Arial"/>
                <a:cs typeface="Arial"/>
              </a:rPr>
              <a:t>ti</a:t>
            </a:r>
            <a:r>
              <a:rPr lang="en-US" sz="3600" spc="-14" dirty="0" smtClean="0">
                <a:solidFill>
                  <a:srgbClr val="2E1211"/>
                </a:solidFill>
                <a:latin typeface="Arial"/>
                <a:cs typeface="Arial"/>
              </a:rPr>
              <a:t>o</a:t>
            </a:r>
            <a:r>
              <a:rPr lang="en-US" sz="3600" dirty="0" smtClean="0">
                <a:solidFill>
                  <a:srgbClr val="2E1211"/>
                </a:solidFill>
                <a:latin typeface="Arial"/>
                <a:cs typeface="Arial"/>
              </a:rPr>
              <a:t>n.</a:t>
            </a:r>
            <a:endParaRPr lang="en-US" sz="3600" dirty="0" smtClean="0">
              <a:latin typeface="Arial"/>
              <a:cs typeface="Arial"/>
            </a:endParaRPr>
          </a:p>
          <a:p>
            <a:pPr marL="355600">
              <a:lnSpc>
                <a:spcPct val="100041"/>
              </a:lnSpc>
            </a:pPr>
            <a:endParaRPr lang="en-US" sz="2800" dirty="0" smtClean="0">
              <a:latin typeface="Arial"/>
              <a:cs typeface="Arial"/>
            </a:endParaRPr>
          </a:p>
          <a:p>
            <a:pPr marL="355600">
              <a:lnSpc>
                <a:spcPct val="100041"/>
              </a:lnSpc>
            </a:pPr>
            <a:endParaRPr lang="en-US" sz="2800" dirty="0" smtClean="0"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b">
            <a:normAutofit fontScale="90000"/>
          </a:bodyPr>
          <a:lstStyle/>
          <a:p>
            <a:pPr algn="ctr"/>
            <a:r>
              <a:rPr lang="en-US" sz="4900" dirty="0" smtClean="0">
                <a:solidFill>
                  <a:schemeClr val="tx1"/>
                </a:solidFill>
                <a:latin typeface="Arial"/>
                <a:cs typeface="Arial"/>
              </a:rPr>
              <a:t>ACCOUNTING:</a:t>
            </a:r>
            <a:r>
              <a:rPr lang="en-US" sz="4900" spc="-208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4900" spc="-9" dirty="0" smtClean="0">
                <a:solidFill>
                  <a:schemeClr val="tx1"/>
                </a:solidFill>
                <a:latin typeface="Arial"/>
                <a:cs typeface="Arial"/>
              </a:rPr>
              <a:t>D</a:t>
            </a:r>
            <a:r>
              <a:rPr lang="en-US" sz="4900" dirty="0" smtClean="0">
                <a:solidFill>
                  <a:schemeClr val="tx1"/>
                </a:solidFill>
                <a:latin typeface="Arial"/>
                <a:cs typeface="Arial"/>
              </a:rPr>
              <a:t>EFINITION</a:t>
            </a:r>
            <a:r>
              <a:rPr lang="en-US" sz="4400" dirty="0" smtClean="0">
                <a:latin typeface="Arial"/>
                <a:cs typeface="Arial"/>
              </a:rPr>
              <a:t/>
            </a:r>
            <a:br>
              <a:rPr lang="en-US" sz="4400" dirty="0" smtClean="0">
                <a:latin typeface="Arial"/>
                <a:cs typeface="Arial"/>
              </a:rPr>
            </a:b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376672"/>
          </a:xfrm>
        </p:spPr>
        <p:txBody>
          <a:bodyPr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lang="en-US" sz="1800" b="1" dirty="0" smtClean="0">
                <a:solidFill>
                  <a:srgbClr val="C00000"/>
                </a:solidFill>
                <a:latin typeface="Arial"/>
                <a:cs typeface="Arial"/>
              </a:rPr>
              <a:t>ID</a:t>
            </a:r>
            <a:r>
              <a:rPr lang="en-US" sz="1800" b="1" spc="-14" dirty="0" smtClean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lang="en-US" sz="1800" b="1" dirty="0" smtClean="0">
                <a:solidFill>
                  <a:srgbClr val="C00000"/>
                </a:solidFill>
                <a:latin typeface="Arial"/>
                <a:cs typeface="Arial"/>
              </a:rPr>
              <a:t>NT</a:t>
            </a:r>
            <a:r>
              <a:rPr lang="en-US" sz="1800" b="1" spc="-14" dirty="0" smtClean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lang="en-US" sz="1800" b="1" dirty="0" smtClean="0">
                <a:solidFill>
                  <a:srgbClr val="C00000"/>
                </a:solidFill>
                <a:latin typeface="Arial"/>
                <a:cs typeface="Arial"/>
              </a:rPr>
              <a:t>FYIN</a:t>
            </a:r>
            <a:r>
              <a:rPr lang="en-US" sz="1800" b="1" spc="-9" dirty="0" smtClean="0">
                <a:solidFill>
                  <a:srgbClr val="C00000"/>
                </a:solidFill>
                <a:latin typeface="Arial"/>
                <a:cs typeface="Arial"/>
              </a:rPr>
              <a:t>G		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:</a:t>
            </a:r>
            <a:r>
              <a:rPr lang="en-US" sz="1800" b="1" spc="-24" dirty="0" smtClean="0">
                <a:solidFill>
                  <a:srgbClr val="2E1211"/>
                </a:solidFill>
                <a:latin typeface="Arial"/>
                <a:cs typeface="Arial"/>
              </a:rPr>
              <a:t> 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Id</a:t>
            </a:r>
            <a:r>
              <a:rPr lang="en-US" sz="1800" b="1" spc="-14" dirty="0" smtClean="0">
                <a:solidFill>
                  <a:srgbClr val="2E1211"/>
                </a:solidFill>
                <a:latin typeface="Arial"/>
                <a:cs typeface="Arial"/>
              </a:rPr>
              <a:t>e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nt</a:t>
            </a:r>
            <a:r>
              <a:rPr lang="en-US" sz="1800" b="1" spc="-14" dirty="0" smtClean="0">
                <a:solidFill>
                  <a:srgbClr val="2E1211"/>
                </a:solidFill>
                <a:latin typeface="Arial"/>
                <a:cs typeface="Arial"/>
              </a:rPr>
              <a:t>i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fy th</a:t>
            </a:r>
            <a:r>
              <a:rPr lang="en-US" sz="1800" b="1" spc="-14" dirty="0" smtClean="0">
                <a:solidFill>
                  <a:srgbClr val="2E1211"/>
                </a:solidFill>
                <a:latin typeface="Arial"/>
                <a:cs typeface="Arial"/>
              </a:rPr>
              <a:t>o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se eve</a:t>
            </a:r>
            <a:r>
              <a:rPr lang="en-US" sz="1800" b="1" spc="-9" dirty="0" smtClean="0">
                <a:solidFill>
                  <a:srgbClr val="2E1211"/>
                </a:solidFill>
                <a:latin typeface="Arial"/>
                <a:cs typeface="Arial"/>
              </a:rPr>
              <a:t>n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ts</a:t>
            </a:r>
            <a:r>
              <a:rPr lang="en-US" sz="1800" b="1" spc="-19" dirty="0" smtClean="0">
                <a:solidFill>
                  <a:srgbClr val="2E1211"/>
                </a:solidFill>
                <a:latin typeface="Arial"/>
                <a:cs typeface="Arial"/>
              </a:rPr>
              <a:t> 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th</a:t>
            </a:r>
            <a:r>
              <a:rPr lang="en-US" sz="1800" b="1" spc="-14" dirty="0" smtClean="0">
                <a:solidFill>
                  <a:srgbClr val="2E1211"/>
                </a:solidFill>
                <a:latin typeface="Arial"/>
                <a:cs typeface="Arial"/>
              </a:rPr>
              <a:t>a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t </a:t>
            </a:r>
            <a:r>
              <a:rPr lang="en-US" sz="1800" b="1" spc="-9" dirty="0" smtClean="0">
                <a:solidFill>
                  <a:srgbClr val="2E1211"/>
                </a:solidFill>
                <a:latin typeface="Arial"/>
                <a:cs typeface="Arial"/>
              </a:rPr>
              <a:t>a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re consid</a:t>
            </a:r>
            <a:r>
              <a:rPr lang="en-US" sz="1800" b="1" spc="-14" dirty="0" smtClean="0">
                <a:solidFill>
                  <a:srgbClr val="2E1211"/>
                </a:solidFill>
                <a:latin typeface="Arial"/>
                <a:cs typeface="Arial"/>
              </a:rPr>
              <a:t>e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red</a:t>
            </a:r>
            <a:r>
              <a:rPr lang="en-US" sz="1800" b="1" spc="-44" dirty="0" smtClean="0">
                <a:solidFill>
                  <a:srgbClr val="2E1211"/>
                </a:solidFill>
                <a:latin typeface="Arial"/>
                <a:cs typeface="Arial"/>
              </a:rPr>
              <a:t> 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as an 				evi</a:t>
            </a:r>
            <a:r>
              <a:rPr lang="en-US" sz="1800" b="1" spc="-9" dirty="0" smtClean="0">
                <a:solidFill>
                  <a:srgbClr val="2E1211"/>
                </a:solidFill>
                <a:latin typeface="Arial"/>
                <a:cs typeface="Arial"/>
              </a:rPr>
              <a:t>d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e</a:t>
            </a:r>
            <a:r>
              <a:rPr lang="en-US" sz="1800" b="1" spc="-9" dirty="0" smtClean="0">
                <a:solidFill>
                  <a:srgbClr val="2E1211"/>
                </a:solidFill>
                <a:latin typeface="Arial"/>
                <a:cs typeface="Arial"/>
              </a:rPr>
              <a:t>n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ce of eco</a:t>
            </a:r>
            <a:r>
              <a:rPr lang="en-US" sz="1800" b="1" spc="-14" dirty="0" smtClean="0">
                <a:solidFill>
                  <a:srgbClr val="2E1211"/>
                </a:solidFill>
                <a:latin typeface="Arial"/>
                <a:cs typeface="Arial"/>
              </a:rPr>
              <a:t>n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o</a:t>
            </a:r>
            <a:r>
              <a:rPr lang="en-US" sz="1800" b="1" spc="-14" dirty="0" smtClean="0">
                <a:solidFill>
                  <a:srgbClr val="2E1211"/>
                </a:solidFill>
                <a:latin typeface="Arial"/>
                <a:cs typeface="Arial"/>
              </a:rPr>
              <a:t>m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ic</a:t>
            </a:r>
            <a:r>
              <a:rPr lang="en-US" sz="1800" b="1" spc="-19" dirty="0" smtClean="0">
                <a:solidFill>
                  <a:srgbClr val="2E1211"/>
                </a:solidFill>
                <a:latin typeface="Arial"/>
                <a:cs typeface="Arial"/>
              </a:rPr>
              <a:t>  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activi</a:t>
            </a:r>
            <a:r>
              <a:rPr lang="en-US" sz="1800" b="1" spc="-14" dirty="0" smtClean="0">
                <a:solidFill>
                  <a:srgbClr val="2E1211"/>
                </a:solidFill>
                <a:latin typeface="Arial"/>
                <a:cs typeface="Arial"/>
              </a:rPr>
              <a:t>t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y</a:t>
            </a:r>
            <a:r>
              <a:rPr lang="en-US" sz="1800" b="1" spc="-14" dirty="0" smtClean="0">
                <a:solidFill>
                  <a:srgbClr val="2E1211"/>
                </a:solidFill>
                <a:latin typeface="Arial"/>
                <a:cs typeface="Arial"/>
              </a:rPr>
              <a:t> 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re</a:t>
            </a:r>
            <a:r>
              <a:rPr lang="en-US" sz="1800" b="1" spc="-9" dirty="0" smtClean="0">
                <a:solidFill>
                  <a:srgbClr val="2E1211"/>
                </a:solidFill>
                <a:latin typeface="Arial"/>
                <a:cs typeface="Arial"/>
              </a:rPr>
              <a:t>l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eva</a:t>
            </a:r>
            <a:r>
              <a:rPr lang="en-US" sz="1800" b="1" spc="-14" dirty="0" smtClean="0">
                <a:solidFill>
                  <a:srgbClr val="2E1211"/>
                </a:solidFill>
                <a:latin typeface="Arial"/>
                <a:cs typeface="Arial"/>
              </a:rPr>
              <a:t>n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t</a:t>
            </a:r>
            <a:r>
              <a:rPr lang="en-US" sz="1800" b="1" spc="-14" dirty="0" smtClean="0">
                <a:solidFill>
                  <a:srgbClr val="2E1211"/>
                </a:solidFill>
                <a:latin typeface="Arial"/>
                <a:cs typeface="Arial"/>
              </a:rPr>
              <a:t> 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to t</a:t>
            </a:r>
            <a:r>
              <a:rPr lang="en-US" sz="1800" b="1" spc="-14" dirty="0" smtClean="0">
                <a:solidFill>
                  <a:srgbClr val="2E1211"/>
                </a:solidFill>
                <a:latin typeface="Arial"/>
                <a:cs typeface="Arial"/>
              </a:rPr>
              <a:t>h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e b</a:t>
            </a:r>
            <a:r>
              <a:rPr lang="en-US" sz="1800" b="1" spc="-9" dirty="0" smtClean="0">
                <a:solidFill>
                  <a:srgbClr val="2E1211"/>
                </a:solidFill>
                <a:latin typeface="Arial"/>
                <a:cs typeface="Arial"/>
              </a:rPr>
              <a:t>u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siness</a:t>
            </a:r>
          </a:p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lang="en-US" sz="1800" b="1" dirty="0" smtClean="0">
                <a:solidFill>
                  <a:srgbClr val="C00000"/>
                </a:solidFill>
                <a:latin typeface="Arial"/>
                <a:cs typeface="Arial"/>
              </a:rPr>
              <a:t>MEASURING		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: Measuring the events</a:t>
            </a:r>
            <a:endParaRPr lang="en-US" sz="1800" b="1" dirty="0" smtClean="0">
              <a:latin typeface="Arial"/>
              <a:cs typeface="Arial"/>
            </a:endParaRPr>
          </a:p>
          <a:p>
            <a:pPr marL="355600" marR="44045" indent="-342900">
              <a:lnSpc>
                <a:spcPts val="3460"/>
              </a:lnSpc>
              <a:spcBef>
                <a:spcPts val="777"/>
              </a:spcBef>
            </a:pPr>
            <a:r>
              <a:rPr lang="en-US" sz="1800" b="1" dirty="0" smtClean="0">
                <a:solidFill>
                  <a:srgbClr val="C00000"/>
                </a:solidFill>
                <a:latin typeface="Arial"/>
                <a:cs typeface="Arial"/>
              </a:rPr>
              <a:t>RECORDING		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:</a:t>
            </a:r>
            <a:r>
              <a:rPr lang="en-US" sz="1800" b="1" spc="-34" dirty="0" smtClean="0">
                <a:solidFill>
                  <a:srgbClr val="2E1211"/>
                </a:solidFill>
                <a:latin typeface="Arial"/>
                <a:cs typeface="Arial"/>
              </a:rPr>
              <a:t> 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Ke</a:t>
            </a:r>
            <a:r>
              <a:rPr lang="en-US" sz="1800" b="1" spc="-14" dirty="0" smtClean="0">
                <a:solidFill>
                  <a:srgbClr val="2E1211"/>
                </a:solidFill>
                <a:latin typeface="Arial"/>
                <a:cs typeface="Arial"/>
              </a:rPr>
              <a:t>e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pi</a:t>
            </a:r>
            <a:r>
              <a:rPr lang="en-US" sz="1800" b="1" spc="-14" dirty="0" smtClean="0">
                <a:solidFill>
                  <a:srgbClr val="2E1211"/>
                </a:solidFill>
                <a:latin typeface="Arial"/>
                <a:cs typeface="Arial"/>
              </a:rPr>
              <a:t>n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g of</a:t>
            </a:r>
            <a:r>
              <a:rPr lang="en-US" sz="1800" b="1" spc="-14" dirty="0" smtClean="0">
                <a:solidFill>
                  <a:srgbClr val="2E1211"/>
                </a:solidFill>
                <a:latin typeface="Arial"/>
                <a:cs typeface="Arial"/>
              </a:rPr>
              <a:t> 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a chr</a:t>
            </a:r>
            <a:r>
              <a:rPr lang="en-US" sz="1800" b="1" spc="-14" dirty="0" smtClean="0">
                <a:solidFill>
                  <a:srgbClr val="2E1211"/>
                </a:solidFill>
                <a:latin typeface="Arial"/>
                <a:cs typeface="Arial"/>
              </a:rPr>
              <a:t>o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n</a:t>
            </a:r>
            <a:r>
              <a:rPr lang="en-US" sz="1800" b="1" spc="-9" dirty="0" smtClean="0">
                <a:solidFill>
                  <a:srgbClr val="2E1211"/>
                </a:solidFill>
                <a:latin typeface="Arial"/>
                <a:cs typeface="Arial"/>
              </a:rPr>
              <a:t>o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lo</a:t>
            </a:r>
            <a:r>
              <a:rPr lang="en-US" sz="1800" b="1" spc="-14" dirty="0" smtClean="0">
                <a:solidFill>
                  <a:srgbClr val="2E1211"/>
                </a:solidFill>
                <a:latin typeface="Arial"/>
                <a:cs typeface="Arial"/>
              </a:rPr>
              <a:t>g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ical di</a:t>
            </a:r>
            <a:r>
              <a:rPr lang="en-US" sz="1800" b="1" spc="-14" dirty="0" smtClean="0">
                <a:solidFill>
                  <a:srgbClr val="2E1211"/>
                </a:solidFill>
                <a:latin typeface="Arial"/>
                <a:cs typeface="Arial"/>
              </a:rPr>
              <a:t>a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ry</a:t>
            </a:r>
            <a:r>
              <a:rPr lang="en-US" sz="1800" b="1" spc="-14" dirty="0" smtClean="0">
                <a:solidFill>
                  <a:srgbClr val="2E1211"/>
                </a:solidFill>
                <a:latin typeface="Arial"/>
                <a:cs typeface="Arial"/>
              </a:rPr>
              <a:t> 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of m</a:t>
            </a:r>
            <a:r>
              <a:rPr lang="en-US" sz="1800" b="1" spc="-9" dirty="0" smtClean="0">
                <a:solidFill>
                  <a:srgbClr val="2E1211"/>
                </a:solidFill>
                <a:latin typeface="Arial"/>
                <a:cs typeface="Arial"/>
              </a:rPr>
              <a:t>e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asured</a:t>
            </a:r>
            <a:r>
              <a:rPr lang="en-US" sz="1800" b="1" spc="-34" dirty="0" smtClean="0">
                <a:solidFill>
                  <a:srgbClr val="2E1211"/>
                </a:solidFill>
                <a:latin typeface="Arial"/>
                <a:cs typeface="Arial"/>
              </a:rPr>
              <a:t> 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eve</a:t>
            </a:r>
            <a:r>
              <a:rPr lang="en-US" sz="1800" b="1" spc="-9" dirty="0" smtClean="0">
                <a:solidFill>
                  <a:srgbClr val="2E1211"/>
                </a:solidFill>
                <a:latin typeface="Arial"/>
                <a:cs typeface="Arial"/>
              </a:rPr>
              <a:t>n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ts in 			an or</a:t>
            </a:r>
            <a:r>
              <a:rPr lang="en-US" sz="1800" b="1" spc="-14" dirty="0" smtClean="0">
                <a:solidFill>
                  <a:srgbClr val="2E1211"/>
                </a:solidFill>
                <a:latin typeface="Arial"/>
                <a:cs typeface="Arial"/>
              </a:rPr>
              <a:t>d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erly a</a:t>
            </a:r>
            <a:r>
              <a:rPr lang="en-US" sz="1800" b="1" spc="-14" dirty="0" smtClean="0">
                <a:solidFill>
                  <a:srgbClr val="2E1211"/>
                </a:solidFill>
                <a:latin typeface="Arial"/>
                <a:cs typeface="Arial"/>
              </a:rPr>
              <a:t>n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d</a:t>
            </a:r>
            <a:r>
              <a:rPr lang="en-US" sz="1800" b="1" spc="-14" dirty="0" smtClean="0">
                <a:solidFill>
                  <a:srgbClr val="2E1211"/>
                </a:solidFill>
                <a:latin typeface="Arial"/>
                <a:cs typeface="Arial"/>
              </a:rPr>
              <a:t>  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sy</a:t>
            </a:r>
            <a:r>
              <a:rPr lang="en-US" sz="1800" b="1" spc="9" dirty="0" smtClean="0">
                <a:solidFill>
                  <a:srgbClr val="2E1211"/>
                </a:solidFill>
                <a:latin typeface="Arial"/>
                <a:cs typeface="Arial"/>
              </a:rPr>
              <a:t>s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t</a:t>
            </a:r>
            <a:r>
              <a:rPr lang="en-US" sz="1800" b="1" spc="-9" dirty="0" smtClean="0">
                <a:solidFill>
                  <a:srgbClr val="2E1211"/>
                </a:solidFill>
                <a:latin typeface="Arial"/>
                <a:cs typeface="Arial"/>
              </a:rPr>
              <a:t>e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m</a:t>
            </a:r>
            <a:r>
              <a:rPr lang="en-US" sz="1800" b="1" spc="-14" dirty="0" smtClean="0">
                <a:solidFill>
                  <a:srgbClr val="2E1211"/>
                </a:solidFill>
                <a:latin typeface="Arial"/>
                <a:cs typeface="Arial"/>
              </a:rPr>
              <a:t>a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tic</a:t>
            </a:r>
            <a:r>
              <a:rPr lang="en-US" sz="1800" b="1" spc="-34" dirty="0" smtClean="0">
                <a:solidFill>
                  <a:srgbClr val="2E1211"/>
                </a:solidFill>
                <a:latin typeface="Arial"/>
                <a:cs typeface="Arial"/>
              </a:rPr>
              <a:t> 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m</a:t>
            </a:r>
            <a:r>
              <a:rPr lang="en-US" sz="1800" b="1" spc="-14" dirty="0" smtClean="0">
                <a:solidFill>
                  <a:srgbClr val="2E1211"/>
                </a:solidFill>
                <a:latin typeface="Arial"/>
                <a:cs typeface="Arial"/>
              </a:rPr>
              <a:t>a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n</a:t>
            </a:r>
            <a:r>
              <a:rPr lang="en-US" sz="1800" b="1" spc="-14" dirty="0" smtClean="0">
                <a:solidFill>
                  <a:srgbClr val="2E1211"/>
                </a:solidFill>
                <a:latin typeface="Arial"/>
                <a:cs typeface="Arial"/>
              </a:rPr>
              <a:t>n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er</a:t>
            </a:r>
            <a:endParaRPr lang="en-US" sz="1800" b="1" dirty="0" smtClean="0">
              <a:latin typeface="Arial"/>
              <a:cs typeface="Arial"/>
            </a:endParaRPr>
          </a:p>
          <a:p>
            <a:pPr marL="355600" marR="250631" indent="-342900">
              <a:lnSpc>
                <a:spcPts val="3679"/>
              </a:lnSpc>
              <a:spcBef>
                <a:spcPts val="540"/>
              </a:spcBef>
            </a:pPr>
            <a:r>
              <a:rPr lang="en-US" sz="1800" b="1" dirty="0" smtClean="0">
                <a:solidFill>
                  <a:srgbClr val="C00000"/>
                </a:solidFill>
                <a:latin typeface="Arial"/>
                <a:cs typeface="Arial"/>
              </a:rPr>
              <a:t>COMMUNICATING	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:</a:t>
            </a:r>
            <a:r>
              <a:rPr lang="en-US" sz="1800" b="1" spc="-29" dirty="0" smtClean="0">
                <a:solidFill>
                  <a:srgbClr val="2E1211"/>
                </a:solidFill>
                <a:latin typeface="Arial"/>
                <a:cs typeface="Arial"/>
              </a:rPr>
              <a:t> 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Com</a:t>
            </a:r>
            <a:r>
              <a:rPr lang="en-US" sz="1800" b="1" spc="-14" dirty="0" smtClean="0">
                <a:solidFill>
                  <a:srgbClr val="2E1211"/>
                </a:solidFill>
                <a:latin typeface="Arial"/>
                <a:cs typeface="Arial"/>
              </a:rPr>
              <a:t>m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u</a:t>
            </a:r>
            <a:r>
              <a:rPr lang="en-US" sz="1800" b="1" spc="-9" dirty="0" smtClean="0">
                <a:solidFill>
                  <a:srgbClr val="2E1211"/>
                </a:solidFill>
                <a:latin typeface="Arial"/>
                <a:cs typeface="Arial"/>
              </a:rPr>
              <a:t>n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icate</a:t>
            </a:r>
            <a:r>
              <a:rPr lang="en-US" sz="1800" b="1" spc="-19" dirty="0" smtClean="0">
                <a:solidFill>
                  <a:srgbClr val="2E1211"/>
                </a:solidFill>
                <a:latin typeface="Arial"/>
                <a:cs typeface="Arial"/>
              </a:rPr>
              <a:t> 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thr</a:t>
            </a:r>
            <a:r>
              <a:rPr lang="en-US" sz="1800" b="1" spc="-14" dirty="0" smtClean="0">
                <a:solidFill>
                  <a:srgbClr val="2E1211"/>
                </a:solidFill>
                <a:latin typeface="Arial"/>
                <a:cs typeface="Arial"/>
              </a:rPr>
              <a:t>o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u</a:t>
            </a:r>
            <a:r>
              <a:rPr lang="en-US" sz="1800" b="1" spc="-9" dirty="0" smtClean="0">
                <a:solidFill>
                  <a:srgbClr val="2E1211"/>
                </a:solidFill>
                <a:latin typeface="Arial"/>
                <a:cs typeface="Arial"/>
              </a:rPr>
              <a:t>g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h the</a:t>
            </a:r>
            <a:r>
              <a:rPr lang="en-US" sz="1800" b="1" spc="-24" dirty="0" smtClean="0">
                <a:solidFill>
                  <a:srgbClr val="2E1211"/>
                </a:solidFill>
                <a:latin typeface="Arial"/>
                <a:cs typeface="Arial"/>
              </a:rPr>
              <a:t> 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pr</a:t>
            </a:r>
            <a:r>
              <a:rPr lang="en-US" sz="1800" b="1" spc="-9" dirty="0" smtClean="0">
                <a:solidFill>
                  <a:srgbClr val="2E1211"/>
                </a:solidFill>
                <a:latin typeface="Arial"/>
                <a:cs typeface="Arial"/>
              </a:rPr>
              <a:t>e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p</a:t>
            </a:r>
            <a:r>
              <a:rPr lang="en-US" sz="1800" b="1" spc="-9" dirty="0" smtClean="0">
                <a:solidFill>
                  <a:srgbClr val="2E1211"/>
                </a:solidFill>
                <a:latin typeface="Arial"/>
                <a:cs typeface="Arial"/>
              </a:rPr>
              <a:t>a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rat</a:t>
            </a:r>
            <a:r>
              <a:rPr lang="en-US" sz="1800" b="1" spc="-9" dirty="0" smtClean="0">
                <a:solidFill>
                  <a:srgbClr val="2E1211"/>
                </a:solidFill>
                <a:latin typeface="Arial"/>
                <a:cs typeface="Arial"/>
              </a:rPr>
              <a:t>i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on</a:t>
            </a:r>
            <a:r>
              <a:rPr lang="en-US" sz="1800" b="1" spc="-19" dirty="0" smtClean="0">
                <a:solidFill>
                  <a:srgbClr val="2E1211"/>
                </a:solidFill>
                <a:latin typeface="Arial"/>
                <a:cs typeface="Arial"/>
              </a:rPr>
              <a:t> 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a</a:t>
            </a:r>
            <a:r>
              <a:rPr lang="en-US" sz="1800" b="1" spc="-9" dirty="0" smtClean="0">
                <a:solidFill>
                  <a:srgbClr val="2E1211"/>
                </a:solidFill>
                <a:latin typeface="Arial"/>
                <a:cs typeface="Arial"/>
              </a:rPr>
              <a:t>n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d</a:t>
            </a:r>
            <a:r>
              <a:rPr lang="en-US" sz="1800" b="1" spc="-14" dirty="0" smtClean="0">
                <a:solidFill>
                  <a:srgbClr val="2E1211"/>
                </a:solidFill>
                <a:latin typeface="Arial"/>
                <a:cs typeface="Arial"/>
              </a:rPr>
              <a:t> 				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distri</a:t>
            </a:r>
            <a:r>
              <a:rPr lang="en-US" sz="1800" b="1" spc="-14" dirty="0" smtClean="0">
                <a:solidFill>
                  <a:srgbClr val="2E1211"/>
                </a:solidFill>
                <a:latin typeface="Arial"/>
                <a:cs typeface="Arial"/>
              </a:rPr>
              <a:t>b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ut</a:t>
            </a:r>
            <a:r>
              <a:rPr lang="en-US" sz="1800" b="1" spc="-14" dirty="0" smtClean="0">
                <a:solidFill>
                  <a:srgbClr val="2E1211"/>
                </a:solidFill>
                <a:latin typeface="Arial"/>
                <a:cs typeface="Arial"/>
              </a:rPr>
              <a:t>i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on of acco</a:t>
            </a:r>
            <a:r>
              <a:rPr lang="en-US" sz="1800" b="1" spc="-9" dirty="0" smtClean="0">
                <a:solidFill>
                  <a:srgbClr val="2E1211"/>
                </a:solidFill>
                <a:latin typeface="Arial"/>
                <a:cs typeface="Arial"/>
              </a:rPr>
              <a:t>u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n</a:t>
            </a:r>
            <a:r>
              <a:rPr lang="en-US" sz="1800" b="1" spc="-9" dirty="0" smtClean="0">
                <a:solidFill>
                  <a:srgbClr val="2E1211"/>
                </a:solidFill>
                <a:latin typeface="Arial"/>
                <a:cs typeface="Arial"/>
              </a:rPr>
              <a:t>t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i</a:t>
            </a:r>
            <a:r>
              <a:rPr lang="en-US" sz="1800" b="1" spc="-9" dirty="0" smtClean="0">
                <a:solidFill>
                  <a:srgbClr val="2E1211"/>
                </a:solidFill>
                <a:latin typeface="Arial"/>
                <a:cs typeface="Arial"/>
              </a:rPr>
              <a:t>n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g</a:t>
            </a:r>
            <a:r>
              <a:rPr lang="en-US" sz="1800" b="1" spc="-39" dirty="0" smtClean="0">
                <a:solidFill>
                  <a:srgbClr val="2E1211"/>
                </a:solidFill>
                <a:latin typeface="Arial"/>
                <a:cs typeface="Arial"/>
              </a:rPr>
              <a:t> 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re</a:t>
            </a:r>
            <a:r>
              <a:rPr lang="en-US" sz="1800" b="1" spc="-14" dirty="0" smtClean="0">
                <a:solidFill>
                  <a:srgbClr val="2E1211"/>
                </a:solidFill>
                <a:latin typeface="Arial"/>
                <a:cs typeface="Arial"/>
              </a:rPr>
              <a:t>p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or</a:t>
            </a:r>
            <a:r>
              <a:rPr lang="en-US" sz="1800" b="1" spc="-9" dirty="0" smtClean="0">
                <a:solidFill>
                  <a:srgbClr val="2E1211"/>
                </a:solidFill>
                <a:latin typeface="Arial"/>
                <a:cs typeface="Arial"/>
              </a:rPr>
              <a:t>t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s to</a:t>
            </a:r>
            <a:r>
              <a:rPr lang="en-US" sz="1800" b="1" spc="-19" dirty="0" smtClean="0">
                <a:solidFill>
                  <a:srgbClr val="2E1211"/>
                </a:solidFill>
                <a:latin typeface="Arial"/>
                <a:cs typeface="Arial"/>
              </a:rPr>
              <a:t> 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t</a:t>
            </a:r>
            <a:r>
              <a:rPr lang="en-US" sz="1800" b="1" spc="-9" dirty="0" smtClean="0">
                <a:solidFill>
                  <a:srgbClr val="2E1211"/>
                </a:solidFill>
                <a:latin typeface="Arial"/>
                <a:cs typeface="Arial"/>
              </a:rPr>
              <a:t>h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e i</a:t>
            </a:r>
            <a:r>
              <a:rPr lang="en-US" sz="1800" b="1" spc="-9" dirty="0" smtClean="0">
                <a:solidFill>
                  <a:srgbClr val="2E1211"/>
                </a:solidFill>
                <a:latin typeface="Arial"/>
                <a:cs typeface="Arial"/>
              </a:rPr>
              <a:t>n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t</a:t>
            </a:r>
            <a:r>
              <a:rPr lang="en-US" sz="1800" b="1" spc="-9" dirty="0" smtClean="0">
                <a:solidFill>
                  <a:srgbClr val="2E1211"/>
                </a:solidFill>
                <a:latin typeface="Arial"/>
                <a:cs typeface="Arial"/>
              </a:rPr>
              <a:t>e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rest</a:t>
            </a:r>
            <a:r>
              <a:rPr lang="en-US" sz="1800" b="1" spc="-14" dirty="0" smtClean="0">
                <a:solidFill>
                  <a:srgbClr val="2E1211"/>
                </a:solidFill>
                <a:latin typeface="Arial"/>
                <a:cs typeface="Arial"/>
              </a:rPr>
              <a:t>e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d 			p</a:t>
            </a:r>
            <a:r>
              <a:rPr lang="en-US" sz="1800" b="1" spc="-9" dirty="0" smtClean="0">
                <a:solidFill>
                  <a:srgbClr val="2E1211"/>
                </a:solidFill>
                <a:latin typeface="Arial"/>
                <a:cs typeface="Arial"/>
              </a:rPr>
              <a:t>a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rti</a:t>
            </a:r>
            <a:r>
              <a:rPr lang="en-US" sz="1800" b="1" spc="-9" dirty="0" smtClean="0">
                <a:solidFill>
                  <a:srgbClr val="2E1211"/>
                </a:solidFill>
                <a:latin typeface="Arial"/>
                <a:cs typeface="Arial"/>
              </a:rPr>
              <a:t>e</a:t>
            </a:r>
            <a:r>
              <a:rPr lang="en-US" sz="1800" b="1" dirty="0" smtClean="0">
                <a:solidFill>
                  <a:srgbClr val="2E1211"/>
                </a:solidFill>
                <a:latin typeface="Arial"/>
                <a:cs typeface="Arial"/>
              </a:rPr>
              <a:t>s.</a:t>
            </a:r>
            <a:endParaRPr lang="en-US" sz="18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1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PROCESS OF ACCOUNTING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376672"/>
          </a:xfrm>
          <a:solidFill>
            <a:schemeClr val="bg1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12700" marR="76123">
              <a:lnSpc>
                <a:spcPct val="200000"/>
              </a:lnSpc>
              <a:spcBef>
                <a:spcPts val="513"/>
              </a:spcBef>
              <a:buClrTx/>
              <a:buFont typeface="Wingdings" pitchFamily="2" charset="2"/>
              <a:buChar char="Ø"/>
            </a:pPr>
            <a:r>
              <a:rPr lang="en-US" sz="6000" dirty="0" smtClean="0">
                <a:solidFill>
                  <a:schemeClr val="tx1"/>
                </a:solidFill>
                <a:latin typeface="Arial"/>
                <a:cs typeface="Arial"/>
              </a:rPr>
              <a:t>In</a:t>
            </a:r>
            <a:r>
              <a:rPr lang="en-US" sz="6000" spc="-9" dirty="0" smtClean="0">
                <a:solidFill>
                  <a:schemeClr val="tx1"/>
                </a:solidFill>
                <a:latin typeface="Arial"/>
                <a:cs typeface="Arial"/>
              </a:rPr>
              <a:t>t</a:t>
            </a:r>
            <a:r>
              <a:rPr lang="en-US" sz="6000" dirty="0" smtClean="0">
                <a:solidFill>
                  <a:schemeClr val="tx1"/>
                </a:solidFill>
                <a:latin typeface="Arial"/>
                <a:cs typeface="Arial"/>
              </a:rPr>
              <a:t>er</a:t>
            </a:r>
            <a:r>
              <a:rPr lang="en-US" sz="6000" spc="-9" dirty="0" smtClean="0">
                <a:solidFill>
                  <a:schemeClr val="tx1"/>
                </a:solidFill>
                <a:latin typeface="Arial"/>
                <a:cs typeface="Arial"/>
              </a:rPr>
              <a:t>n</a:t>
            </a:r>
            <a:r>
              <a:rPr lang="en-US" sz="6000" dirty="0" smtClean="0">
                <a:solidFill>
                  <a:schemeClr val="tx1"/>
                </a:solidFill>
                <a:latin typeface="Arial"/>
                <a:cs typeface="Arial"/>
              </a:rPr>
              <a:t>al</a:t>
            </a:r>
            <a:r>
              <a:rPr lang="en-US" sz="6000" spc="-29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6000" dirty="0" smtClean="0">
                <a:solidFill>
                  <a:schemeClr val="tx1"/>
                </a:solidFill>
                <a:latin typeface="Arial"/>
                <a:cs typeface="Arial"/>
              </a:rPr>
              <a:t>Users</a:t>
            </a:r>
          </a:p>
          <a:p>
            <a:pPr marL="12700" marR="76123">
              <a:lnSpc>
                <a:spcPct val="200000"/>
              </a:lnSpc>
              <a:spcBef>
                <a:spcPts val="513"/>
              </a:spcBef>
              <a:buClrTx/>
              <a:buFont typeface="Wingdings" pitchFamily="2" charset="2"/>
              <a:buChar char="Ø"/>
            </a:pPr>
            <a:r>
              <a:rPr lang="en-US" sz="6000" dirty="0" smtClean="0">
                <a:solidFill>
                  <a:schemeClr val="tx1"/>
                </a:solidFill>
                <a:latin typeface="Arial"/>
                <a:cs typeface="Arial"/>
              </a:rPr>
              <a:t>External Users</a:t>
            </a:r>
          </a:p>
          <a:p>
            <a:pPr marL="12700" marR="76123">
              <a:lnSpc>
                <a:spcPct val="95825"/>
              </a:lnSpc>
              <a:spcBef>
                <a:spcPts val="513"/>
              </a:spcBef>
              <a:buNone/>
            </a:pPr>
            <a:endParaRPr lang="en-US" sz="8800" dirty="0">
              <a:latin typeface="Arial"/>
              <a:cs typeface="Arial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  <a:solidFill>
            <a:schemeClr val="accent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>
            <a:noAutofit/>
          </a:bodyPr>
          <a:lstStyle/>
          <a:p>
            <a:pPr marL="352552" algn="ctr">
              <a:lnSpc>
                <a:spcPts val="4185"/>
              </a:lnSpc>
              <a:spcBef>
                <a:spcPts val="209"/>
              </a:spcBef>
            </a:pPr>
            <a:r>
              <a:rPr lang="en-US" sz="4400" dirty="0" smtClean="0">
                <a:solidFill>
                  <a:schemeClr val="tx1"/>
                </a:solidFill>
                <a:latin typeface="Arial"/>
                <a:cs typeface="Arial"/>
              </a:rPr>
              <a:t>USE</a:t>
            </a:r>
            <a:r>
              <a:rPr lang="en-US" sz="4400" spc="-9" dirty="0" smtClean="0">
                <a:solidFill>
                  <a:schemeClr val="tx1"/>
                </a:solidFill>
                <a:latin typeface="Arial"/>
                <a:cs typeface="Arial"/>
              </a:rPr>
              <a:t>R</a:t>
            </a:r>
            <a:r>
              <a:rPr lang="en-US" sz="4400" dirty="0" smtClean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lang="en-US" sz="4400" spc="-111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4400" dirty="0" smtClean="0">
                <a:solidFill>
                  <a:schemeClr val="tx1"/>
                </a:solidFill>
                <a:latin typeface="Arial"/>
                <a:cs typeface="Arial"/>
              </a:rPr>
              <a:t>OF FINAN</a:t>
            </a:r>
            <a:r>
              <a:rPr lang="en-US" sz="4400" spc="-14" dirty="0" smtClean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en-US" sz="4400" dirty="0" smtClean="0">
                <a:solidFill>
                  <a:schemeClr val="tx1"/>
                </a:solidFill>
                <a:latin typeface="Arial"/>
                <a:cs typeface="Arial"/>
              </a:rPr>
              <a:t>IAL</a:t>
            </a:r>
            <a:br>
              <a:rPr lang="en-US" sz="4400" dirty="0" smtClean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n-US" sz="4400" dirty="0" smtClean="0">
                <a:solidFill>
                  <a:schemeClr val="tx1"/>
                </a:solidFill>
                <a:latin typeface="Arial"/>
                <a:cs typeface="Arial"/>
              </a:rPr>
              <a:t>INF</a:t>
            </a:r>
            <a:r>
              <a:rPr lang="en-US" sz="4400" spc="-9" dirty="0" smtClean="0">
                <a:solidFill>
                  <a:schemeClr val="tx1"/>
                </a:solidFill>
                <a:latin typeface="Arial"/>
                <a:cs typeface="Arial"/>
              </a:rPr>
              <a:t>O</a:t>
            </a:r>
            <a:r>
              <a:rPr lang="en-US" sz="4400" dirty="0" smtClean="0">
                <a:solidFill>
                  <a:schemeClr val="tx1"/>
                </a:solidFill>
                <a:latin typeface="Arial"/>
                <a:cs typeface="Arial"/>
              </a:rPr>
              <a:t>R</a:t>
            </a:r>
            <a:r>
              <a:rPr lang="en-US" sz="4400" spc="-9" dirty="0" smtClean="0">
                <a:solidFill>
                  <a:schemeClr val="tx1"/>
                </a:solidFill>
                <a:latin typeface="Arial"/>
                <a:cs typeface="Arial"/>
              </a:rPr>
              <a:t>M</a:t>
            </a:r>
            <a:r>
              <a:rPr lang="en-US" sz="4400" dirty="0" smtClean="0">
                <a:solidFill>
                  <a:schemeClr val="tx1"/>
                </a:solidFill>
                <a:latin typeface="Arial"/>
                <a:cs typeface="Arial"/>
              </a:rPr>
              <a:t>ATION</a:t>
            </a:r>
            <a:r>
              <a:rPr lang="en-US" sz="4800" dirty="0" smtClean="0">
                <a:latin typeface="Arial"/>
                <a:cs typeface="Arial"/>
              </a:rPr>
              <a:t/>
            </a:r>
            <a:br>
              <a:rPr lang="en-US" sz="4800" dirty="0" smtClean="0">
                <a:latin typeface="Arial"/>
                <a:cs typeface="Arial"/>
              </a:rPr>
            </a:br>
            <a:endParaRPr lang="en-US" sz="4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b="1" dirty="0" smtClean="0"/>
              <a:t>Maintenance of Accounting Records</a:t>
            </a:r>
          </a:p>
          <a:p>
            <a:pPr>
              <a:lnSpc>
                <a:spcPct val="200000"/>
              </a:lnSpc>
            </a:pPr>
            <a:r>
              <a:rPr lang="en-US" b="1" dirty="0" smtClean="0"/>
              <a:t>Ascertainment of profit or loss</a:t>
            </a:r>
          </a:p>
          <a:p>
            <a:pPr>
              <a:lnSpc>
                <a:spcPct val="200000"/>
              </a:lnSpc>
            </a:pPr>
            <a:r>
              <a:rPr lang="en-US" b="1" dirty="0" smtClean="0"/>
              <a:t>Depiction of financial position</a:t>
            </a:r>
          </a:p>
          <a:p>
            <a:pPr>
              <a:lnSpc>
                <a:spcPct val="200000"/>
              </a:lnSpc>
            </a:pPr>
            <a:r>
              <a:rPr lang="en-US" b="1" dirty="0" smtClean="0"/>
              <a:t>Providing information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>OBJECTIVES OF ACCOUNTING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376672"/>
          </a:xfrm>
          <a:solidFill>
            <a:schemeClr val="bg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624078" indent="-514350">
              <a:buClrTx/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Systematic records</a:t>
            </a:r>
          </a:p>
          <a:p>
            <a:pPr marL="624078" indent="-514350">
              <a:buClrTx/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Preparations of financial statements</a:t>
            </a:r>
          </a:p>
          <a:p>
            <a:pPr marL="624078" indent="-514350">
              <a:buClrTx/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Assessment of progress</a:t>
            </a:r>
          </a:p>
          <a:p>
            <a:pPr marL="624078" indent="-514350">
              <a:buClrTx/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Aid to decision making</a:t>
            </a:r>
          </a:p>
          <a:p>
            <a:pPr marL="624078" indent="-514350">
              <a:buClrTx/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Statutory requirements</a:t>
            </a:r>
          </a:p>
          <a:p>
            <a:pPr marL="624078" indent="-514350">
              <a:buClrTx/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Information to interested groups</a:t>
            </a:r>
          </a:p>
          <a:p>
            <a:pPr marL="624078" indent="-514350">
              <a:buClrTx/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Evidence in courts</a:t>
            </a:r>
          </a:p>
          <a:p>
            <a:pPr marL="624078" indent="-514350">
              <a:buClrTx/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Taxation problems</a:t>
            </a:r>
          </a:p>
          <a:p>
            <a:pPr marL="624078" indent="-514350">
              <a:buClrTx/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Merger of firms</a:t>
            </a:r>
          </a:p>
          <a:p>
            <a:pPr marL="624078" indent="-514350">
              <a:buClrTx/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ADVANTAGES OF ACCOUNTING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67</TotalTime>
  <Words>266</Words>
  <Application>Microsoft Office PowerPoint</Application>
  <PresentationFormat>On-screen Show (4:3)</PresentationFormat>
  <Paragraphs>75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Slide 1</vt:lpstr>
      <vt:lpstr>INTRODUCTION TO ACCOUNTING</vt:lpstr>
      <vt:lpstr> WHAT IS ACCOUNTING? </vt:lpstr>
      <vt:lpstr>DIFFERENCE BETWEEN ACCOUNTING AND BOOK KEEPING</vt:lpstr>
      <vt:lpstr>ACCOUNTING: DEFINITION </vt:lpstr>
      <vt:lpstr>PROCESS OF ACCOUNTING</vt:lpstr>
      <vt:lpstr>USERS OF FINANCIAL INFORMATION </vt:lpstr>
      <vt:lpstr>OBJECTIVES OF ACCOUNTING</vt:lpstr>
      <vt:lpstr>ADVANTAGES OF ACCOUNTING</vt:lpstr>
      <vt:lpstr>BRANCHES OF ACCOUNTING</vt:lpstr>
      <vt:lpstr>TYPES OF ACCOUNTS</vt:lpstr>
      <vt:lpstr>Slide 12</vt:lpstr>
      <vt:lpstr>Slide 13</vt:lpstr>
      <vt:lpstr>GOLDEN RULES OF ACCOUNTANCY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BBA</dc:creator>
  <cp:lastModifiedBy>BBA</cp:lastModifiedBy>
  <cp:revision>34</cp:revision>
  <dcterms:created xsi:type="dcterms:W3CDTF">2018-10-01T08:54:56Z</dcterms:created>
  <dcterms:modified xsi:type="dcterms:W3CDTF">2019-02-07T08:42:40Z</dcterms:modified>
</cp:coreProperties>
</file>